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1" r:id="rId17"/>
    <p:sldId id="272" r:id="rId18"/>
    <p:sldId id="273" r:id="rId19"/>
    <p:sldId id="274" r:id="rId20"/>
    <p:sldId id="276" r:id="rId21"/>
    <p:sldId id="277" r:id="rId22"/>
    <p:sldId id="282" r:id="rId23"/>
    <p:sldId id="278" r:id="rId24"/>
    <p:sldId id="275" r:id="rId25"/>
    <p:sldId id="279" r:id="rId26"/>
    <p:sldId id="284"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4" d="100"/>
          <a:sy n="64" d="100"/>
        </p:scale>
        <p:origin x="-86" y="-4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77C7C9-8D8F-42AA-B9ED-1C9FDB719D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3F9A5BF-492D-457F-87D2-4DC51413BB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C02A68F-5CDF-4138-8974-286FC56B8ECC}"/>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5" name="Footer Placeholder 4">
            <a:extLst>
              <a:ext uri="{FF2B5EF4-FFF2-40B4-BE49-F238E27FC236}">
                <a16:creationId xmlns:a16="http://schemas.microsoft.com/office/drawing/2014/main" xmlns="" id="{4805D60A-C4D5-4415-9810-1F0644136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B9FA206-E4B8-4138-8C5A-4157782C676D}"/>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153474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8B2974-72DA-44CB-9591-5850C07558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42DD344-073E-436B-BB8C-7F96820619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C17D674-C74E-4EEA-8468-2D28117A4D31}"/>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5" name="Footer Placeholder 4">
            <a:extLst>
              <a:ext uri="{FF2B5EF4-FFF2-40B4-BE49-F238E27FC236}">
                <a16:creationId xmlns:a16="http://schemas.microsoft.com/office/drawing/2014/main" xmlns="" id="{8934EF52-84E3-4638-8CC1-E075AB201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E993DF2-AB5C-40FC-8287-B66E9EDFAF35}"/>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23508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AF04DE7-DEC6-4283-BB8E-515BCA312B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1456B1C-1632-4AD2-9294-CB7A641609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7F69ACF-B454-4FB2-A277-2C42152AF707}"/>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5" name="Footer Placeholder 4">
            <a:extLst>
              <a:ext uri="{FF2B5EF4-FFF2-40B4-BE49-F238E27FC236}">
                <a16:creationId xmlns:a16="http://schemas.microsoft.com/office/drawing/2014/main" xmlns="" id="{28B52E30-9A1C-464A-B789-32ED1D1ED3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84097F0-136B-4D4D-AB1E-4BE98E0FF182}"/>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82528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1FF822-3F67-498B-A8BA-3DDBA7C59B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81CE64A-2E14-497B-97B6-1694334EEDA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4378ED5-8DDE-4B58-873B-0BCAB723DD5C}"/>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5" name="Footer Placeholder 4">
            <a:extLst>
              <a:ext uri="{FF2B5EF4-FFF2-40B4-BE49-F238E27FC236}">
                <a16:creationId xmlns:a16="http://schemas.microsoft.com/office/drawing/2014/main" xmlns="" id="{1149BD6D-2DA5-4752-9738-C8C802812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A2F6648-9AFF-4BEE-8E21-B6322947DDC7}"/>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222611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8EEFA0-9CAA-4EDB-9275-05591006E5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F836E6C-EF25-451D-94ED-E284339656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0292269-20BC-4422-A804-383D3E3FC1B7}"/>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5" name="Footer Placeholder 4">
            <a:extLst>
              <a:ext uri="{FF2B5EF4-FFF2-40B4-BE49-F238E27FC236}">
                <a16:creationId xmlns:a16="http://schemas.microsoft.com/office/drawing/2014/main" xmlns="" id="{A660C72A-ADFF-4FB2-B8B2-2774590ECD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5AB88B-DE9E-41C1-A533-F2B0DDD887F9}"/>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2986844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53BE8B-5D61-412B-9C5D-6A1F6F5AAB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7C9A7C1-F268-45BE-80C2-BEA8654C41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32D4456-0EBE-4F5C-9804-7E7C72AA34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A1C716E-C9EA-46EA-A247-3C9FBF629D1C}"/>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6" name="Footer Placeholder 5">
            <a:extLst>
              <a:ext uri="{FF2B5EF4-FFF2-40B4-BE49-F238E27FC236}">
                <a16:creationId xmlns:a16="http://schemas.microsoft.com/office/drawing/2014/main" xmlns="" id="{DFDF87F8-DFF7-41EB-9E69-8B24F00A26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0CEAEC9-0F88-44FE-87CD-0D678F644463}"/>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1497030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D4012D-1E5E-47AC-A8E4-2DA0CCAE93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C5B5281-0227-402E-B1A7-8E922F8358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B178A17-6576-4145-B184-C697860F47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356F950C-56F9-4BF8-B6F0-65C8D45FED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23C0A40-7DC2-4C59-8A84-BDEFD02B99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2F24CAC-6B8A-460E-93F4-B6EACBF73A42}"/>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8" name="Footer Placeholder 7">
            <a:extLst>
              <a:ext uri="{FF2B5EF4-FFF2-40B4-BE49-F238E27FC236}">
                <a16:creationId xmlns:a16="http://schemas.microsoft.com/office/drawing/2014/main" xmlns="" id="{9630D992-57E5-43E1-A4C8-8DA1B4A88B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B228F22-3FE3-4586-A376-00C2521E85E2}"/>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162283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C183A7-B5DA-4A3B-9C38-36106F9C5C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879D095-05B8-433E-BC1F-450C0ED60513}"/>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4" name="Footer Placeholder 3">
            <a:extLst>
              <a:ext uri="{FF2B5EF4-FFF2-40B4-BE49-F238E27FC236}">
                <a16:creationId xmlns:a16="http://schemas.microsoft.com/office/drawing/2014/main" xmlns="" id="{8F7B2623-8B9C-46D1-95BF-6BD87D544D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FD0A8BA-6048-407F-AD20-A8B86EE3CD0D}"/>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222561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0D17FFC-1388-464B-82A6-E138AAC7D9DA}"/>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3" name="Footer Placeholder 2">
            <a:extLst>
              <a:ext uri="{FF2B5EF4-FFF2-40B4-BE49-F238E27FC236}">
                <a16:creationId xmlns:a16="http://schemas.microsoft.com/office/drawing/2014/main" xmlns="" id="{A63E24D9-8EEF-4E7E-96FB-1B580CC81D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114D595-BE1F-480F-85DF-7B265FB94993}"/>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139075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872C9B-5F99-4C4B-BAB4-FB711DEED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2252567-44AA-4619-8E10-DD74AA0AEE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1227719-12DE-41EC-B8E6-0643927400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7E963E6-39E3-4A5E-85BD-0F4BE4891814}"/>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6" name="Footer Placeholder 5">
            <a:extLst>
              <a:ext uri="{FF2B5EF4-FFF2-40B4-BE49-F238E27FC236}">
                <a16:creationId xmlns:a16="http://schemas.microsoft.com/office/drawing/2014/main" xmlns="" id="{32616CDB-7D65-4314-AE77-CA0111E8A3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55863D9-6CE3-42FF-886B-7FF1827CABB4}"/>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412728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8420B-AD9B-4DDA-BB67-D452581C7C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F71D19E-63A6-40E5-9D9B-7B043F1D42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5D5C1D4-D530-4A72-BC1D-6BA72C1ED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312006D-643F-41EA-A531-B0E62DA1B8BA}"/>
              </a:ext>
            </a:extLst>
          </p:cNvPr>
          <p:cNvSpPr>
            <a:spLocks noGrp="1"/>
          </p:cNvSpPr>
          <p:nvPr>
            <p:ph type="dt" sz="half" idx="10"/>
          </p:nvPr>
        </p:nvSpPr>
        <p:spPr/>
        <p:txBody>
          <a:bodyPr/>
          <a:lstStyle/>
          <a:p>
            <a:fld id="{C39506E7-44FC-4658-B6A2-E16E4FB79E14}" type="datetimeFigureOut">
              <a:rPr lang="en-US" smtClean="0"/>
              <a:t>3/14/2019</a:t>
            </a:fld>
            <a:endParaRPr lang="en-US"/>
          </a:p>
        </p:txBody>
      </p:sp>
      <p:sp>
        <p:nvSpPr>
          <p:cNvPr id="6" name="Footer Placeholder 5">
            <a:extLst>
              <a:ext uri="{FF2B5EF4-FFF2-40B4-BE49-F238E27FC236}">
                <a16:creationId xmlns:a16="http://schemas.microsoft.com/office/drawing/2014/main" xmlns="" id="{0CEE8465-6785-48D9-956E-C63D781160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B62F7C7-4E21-43E6-B580-3A00B06517D1}"/>
              </a:ext>
            </a:extLst>
          </p:cNvPr>
          <p:cNvSpPr>
            <a:spLocks noGrp="1"/>
          </p:cNvSpPr>
          <p:nvPr>
            <p:ph type="sldNum" sz="quarter" idx="12"/>
          </p:nvPr>
        </p:nvSpPr>
        <p:spPr/>
        <p:txBody>
          <a:bodyPr/>
          <a:lstStyle/>
          <a:p>
            <a:fld id="{2DF4CBB4-EE5C-4B98-9FAB-39FF7DA076A4}" type="slidenum">
              <a:rPr lang="en-US" smtClean="0"/>
              <a:t>‹#›</a:t>
            </a:fld>
            <a:endParaRPr lang="en-US"/>
          </a:p>
        </p:txBody>
      </p:sp>
    </p:spTree>
    <p:extLst>
      <p:ext uri="{BB962C8B-B14F-4D97-AF65-F5344CB8AC3E}">
        <p14:creationId xmlns:p14="http://schemas.microsoft.com/office/powerpoint/2010/main" val="2810413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61E5316-47F4-4A8A-8EC0-CCDB4AE1F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96575DE-F790-46A9-A8BE-61A0C7BB3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0CD140B-9E6A-4B2C-8AD7-2CA11FB43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506E7-44FC-4658-B6A2-E16E4FB79E14}" type="datetimeFigureOut">
              <a:rPr lang="en-US" smtClean="0"/>
              <a:t>3/14/2019</a:t>
            </a:fld>
            <a:endParaRPr lang="en-US"/>
          </a:p>
        </p:txBody>
      </p:sp>
      <p:sp>
        <p:nvSpPr>
          <p:cNvPr id="5" name="Footer Placeholder 4">
            <a:extLst>
              <a:ext uri="{FF2B5EF4-FFF2-40B4-BE49-F238E27FC236}">
                <a16:creationId xmlns:a16="http://schemas.microsoft.com/office/drawing/2014/main" xmlns="" id="{BBE7034B-81E6-4CF2-A771-65E616C008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1791C14-FBE6-4905-A59E-385DE95443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F4CBB4-EE5C-4B98-9FAB-39FF7DA076A4}" type="slidenum">
              <a:rPr lang="en-US" smtClean="0"/>
              <a:t>‹#›</a:t>
            </a:fld>
            <a:endParaRPr lang="en-US"/>
          </a:p>
        </p:txBody>
      </p:sp>
    </p:spTree>
    <p:extLst>
      <p:ext uri="{BB962C8B-B14F-4D97-AF65-F5344CB8AC3E}">
        <p14:creationId xmlns:p14="http://schemas.microsoft.com/office/powerpoint/2010/main" val="402073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asetext.com/case/hendrick-hudson-dist-bd-of-ed-v-rowley" TargetMode="External"/><Relationship Id="rId2" Type="http://schemas.openxmlformats.org/officeDocument/2006/relationships/hyperlink" Target="https://casetext.com/case/hendrick-hudson-dist-bd-of-ed-v-rowley#p17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mailto:MissAnnaWalker@gmail.com" TargetMode="External"/><Relationship Id="rId2" Type="http://schemas.openxmlformats.org/officeDocument/2006/relationships/hyperlink" Target="mailto:AttorneyWalker@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87F651-F267-4C1C-BEAE-316F534F18E6}"/>
              </a:ext>
            </a:extLst>
          </p:cNvPr>
          <p:cNvSpPr>
            <a:spLocks noGrp="1"/>
          </p:cNvSpPr>
          <p:nvPr>
            <p:ph type="ctrTitle"/>
          </p:nvPr>
        </p:nvSpPr>
        <p:spPr>
          <a:xfrm>
            <a:off x="941033" y="292963"/>
            <a:ext cx="10377996" cy="2405849"/>
          </a:xfrm>
        </p:spPr>
        <p:txBody>
          <a:bodyPr>
            <a:normAutofit/>
          </a:bodyPr>
          <a:lstStyle/>
          <a:p>
            <a:r>
              <a:rPr lang="en-US" b="1" dirty="0"/>
              <a:t>Educational Rights and Realities of Blind Students</a:t>
            </a:r>
            <a:endParaRPr lang="en-US" dirty="0"/>
          </a:p>
        </p:txBody>
      </p:sp>
      <p:sp>
        <p:nvSpPr>
          <p:cNvPr id="3" name="Subtitle 2">
            <a:extLst>
              <a:ext uri="{FF2B5EF4-FFF2-40B4-BE49-F238E27FC236}">
                <a16:creationId xmlns:a16="http://schemas.microsoft.com/office/drawing/2014/main" xmlns="" id="{0F69E890-43C4-455E-8A40-E7988A6BA8C7}"/>
              </a:ext>
            </a:extLst>
          </p:cNvPr>
          <p:cNvSpPr>
            <a:spLocks noGrp="1"/>
          </p:cNvSpPr>
          <p:nvPr>
            <p:ph type="subTitle" idx="1"/>
          </p:nvPr>
        </p:nvSpPr>
        <p:spPr>
          <a:xfrm>
            <a:off x="630315" y="3602038"/>
            <a:ext cx="10866268" cy="2789884"/>
          </a:xfrm>
        </p:spPr>
        <p:txBody>
          <a:bodyPr>
            <a:normAutofit/>
          </a:bodyPr>
          <a:lstStyle/>
          <a:p>
            <a:r>
              <a:rPr lang="en-US" sz="2800" b="1" dirty="0">
                <a:latin typeface="+mj-lt"/>
              </a:rPr>
              <a:t>2019 JACOBUS TENBROEK DISABILITY LAW SYMPOSIUM</a:t>
            </a:r>
          </a:p>
          <a:p>
            <a:r>
              <a:rPr lang="en-US" sz="2800" b="1" dirty="0">
                <a:latin typeface="+mj-lt"/>
              </a:rPr>
              <a:t>NFB Jernigan Institute, Baltimore, MD</a:t>
            </a:r>
            <a:endParaRPr lang="en-US" sz="2800" dirty="0">
              <a:latin typeface="+mj-lt"/>
            </a:endParaRPr>
          </a:p>
          <a:p>
            <a:endParaRPr lang="en-US" sz="2800" b="1" dirty="0">
              <a:latin typeface="+mj-lt"/>
            </a:endParaRPr>
          </a:p>
          <a:p>
            <a:r>
              <a:rPr lang="en-US" sz="2800" b="1" dirty="0">
                <a:latin typeface="+mj-lt"/>
              </a:rPr>
              <a:t>10:00-11:00 a.m.</a:t>
            </a:r>
          </a:p>
          <a:p>
            <a:r>
              <a:rPr lang="en-US" sz="2800" b="1" dirty="0">
                <a:latin typeface="+mj-lt"/>
              </a:rPr>
              <a:t>Friday, March 29, 2019</a:t>
            </a:r>
          </a:p>
          <a:p>
            <a:endParaRPr lang="en-US" b="1" dirty="0"/>
          </a:p>
        </p:txBody>
      </p:sp>
    </p:spTree>
    <p:extLst>
      <p:ext uri="{BB962C8B-B14F-4D97-AF65-F5344CB8AC3E}">
        <p14:creationId xmlns:p14="http://schemas.microsoft.com/office/powerpoint/2010/main" val="2248547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38A4D5-AC5D-421D-9688-8643666713CB}"/>
              </a:ext>
            </a:extLst>
          </p:cNvPr>
          <p:cNvSpPr>
            <a:spLocks noGrp="1"/>
          </p:cNvSpPr>
          <p:nvPr>
            <p:ph type="title"/>
          </p:nvPr>
        </p:nvSpPr>
        <p:spPr/>
        <p:txBody>
          <a:bodyPr/>
          <a:lstStyle/>
          <a:p>
            <a:pPr algn="ctr"/>
            <a:r>
              <a:rPr lang="en-US" dirty="0"/>
              <a:t>Braille Provision, continued</a:t>
            </a:r>
          </a:p>
        </p:txBody>
      </p:sp>
      <p:sp>
        <p:nvSpPr>
          <p:cNvPr id="3" name="Content Placeholder 2">
            <a:extLst>
              <a:ext uri="{FF2B5EF4-FFF2-40B4-BE49-F238E27FC236}">
                <a16:creationId xmlns:a16="http://schemas.microsoft.com/office/drawing/2014/main" xmlns="" id="{77F24AB9-9CF8-42F1-85CF-2C400FA9CC21}"/>
              </a:ext>
            </a:extLst>
          </p:cNvPr>
          <p:cNvSpPr>
            <a:spLocks noGrp="1"/>
          </p:cNvSpPr>
          <p:nvPr>
            <p:ph idx="1"/>
          </p:nvPr>
        </p:nvSpPr>
        <p:spPr>
          <a:xfrm>
            <a:off x="426127" y="1509204"/>
            <a:ext cx="11372295" cy="4667759"/>
          </a:xfrm>
        </p:spPr>
        <p:txBody>
          <a:bodyPr>
            <a:normAutofit/>
          </a:bodyPr>
          <a:lstStyle/>
          <a:p>
            <a:pPr lvl="0"/>
            <a:r>
              <a:rPr lang="en-US" dirty="0"/>
              <a:t>ONLY available to students identified as having the disability of “visual impairment, including blindness.”</a:t>
            </a:r>
          </a:p>
          <a:p>
            <a:pPr lvl="1"/>
            <a:r>
              <a:rPr lang="en-US" dirty="0"/>
              <a:t>Braille provision does not apply to children identified as having disabilities which are often co-morbid with blindness and low vision, such as:</a:t>
            </a:r>
          </a:p>
          <a:p>
            <a:pPr lvl="2"/>
            <a:r>
              <a:rPr lang="en-US" dirty="0"/>
              <a:t>Multiple Disabilities</a:t>
            </a:r>
          </a:p>
          <a:p>
            <a:pPr lvl="2"/>
            <a:r>
              <a:rPr lang="en-US" dirty="0"/>
              <a:t>Traumatic Brain Injury</a:t>
            </a:r>
          </a:p>
          <a:p>
            <a:pPr lvl="2"/>
            <a:r>
              <a:rPr lang="en-US" dirty="0"/>
              <a:t>Other Health Impairment </a:t>
            </a:r>
          </a:p>
          <a:p>
            <a:pPr lvl="2"/>
            <a:r>
              <a:rPr lang="en-US" dirty="0"/>
              <a:t>Deafness</a:t>
            </a:r>
          </a:p>
          <a:p>
            <a:pPr lvl="2"/>
            <a:r>
              <a:rPr lang="en-US" dirty="0"/>
              <a:t>Intellectual Disabilities</a:t>
            </a:r>
          </a:p>
          <a:p>
            <a:pPr lvl="1"/>
            <a:r>
              <a:rPr lang="en-US" dirty="0"/>
              <a:t>Braille provision does not necessarily even apply to children identified as having “Deaf-blindness”</a:t>
            </a:r>
          </a:p>
          <a:p>
            <a:r>
              <a:rPr lang="en-US" dirty="0"/>
              <a:t>Identification as a child with “visual impairment, including blindness” is vital</a:t>
            </a:r>
          </a:p>
        </p:txBody>
      </p:sp>
    </p:spTree>
    <p:extLst>
      <p:ext uri="{BB962C8B-B14F-4D97-AF65-F5344CB8AC3E}">
        <p14:creationId xmlns:p14="http://schemas.microsoft.com/office/powerpoint/2010/main" val="541284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ACEA3D-31C0-4886-91CA-963C7B29D8F9}"/>
              </a:ext>
            </a:extLst>
          </p:cNvPr>
          <p:cNvSpPr>
            <a:spLocks noGrp="1"/>
          </p:cNvSpPr>
          <p:nvPr>
            <p:ph type="title"/>
          </p:nvPr>
        </p:nvSpPr>
        <p:spPr/>
        <p:txBody>
          <a:bodyPr/>
          <a:lstStyle/>
          <a:p>
            <a:pPr algn="ctr"/>
            <a:r>
              <a:rPr lang="en-US" dirty="0"/>
              <a:t>More on the Braille Provision</a:t>
            </a:r>
          </a:p>
        </p:txBody>
      </p:sp>
      <p:sp>
        <p:nvSpPr>
          <p:cNvPr id="3" name="Content Placeholder 2">
            <a:extLst>
              <a:ext uri="{FF2B5EF4-FFF2-40B4-BE49-F238E27FC236}">
                <a16:creationId xmlns:a16="http://schemas.microsoft.com/office/drawing/2014/main" xmlns="" id="{DEFBCE7E-7019-4518-8B98-0C693C1ACBFC}"/>
              </a:ext>
            </a:extLst>
          </p:cNvPr>
          <p:cNvSpPr>
            <a:spLocks noGrp="1"/>
          </p:cNvSpPr>
          <p:nvPr>
            <p:ph idx="1"/>
          </p:nvPr>
        </p:nvSpPr>
        <p:spPr>
          <a:xfrm>
            <a:off x="328474" y="1690688"/>
            <a:ext cx="11603114" cy="4802187"/>
          </a:xfrm>
        </p:spPr>
        <p:txBody>
          <a:bodyPr>
            <a:normAutofit fontScale="92500" lnSpcReduction="10000"/>
          </a:bodyPr>
          <a:lstStyle/>
          <a:p>
            <a:pPr>
              <a:spcBef>
                <a:spcPts val="1200"/>
              </a:spcBef>
            </a:pPr>
            <a:r>
              <a:rPr lang="en-US" dirty="0"/>
              <a:t>June 19, 2013 Dear Colleague letter reiterated plain language of the statute</a:t>
            </a:r>
          </a:p>
          <a:p>
            <a:pPr>
              <a:spcBef>
                <a:spcPts val="1200"/>
              </a:spcBef>
            </a:pPr>
            <a:r>
              <a:rPr lang="en-US" dirty="0"/>
              <a:t>Literacy/Learning Media Assessments</a:t>
            </a:r>
          </a:p>
          <a:p>
            <a:pPr lvl="1">
              <a:spcBef>
                <a:spcPts val="1200"/>
              </a:spcBef>
            </a:pPr>
            <a:r>
              <a:rPr lang="en-US" dirty="0"/>
              <a:t>Law calls for literacy assessments, not learning media assessments</a:t>
            </a:r>
          </a:p>
          <a:p>
            <a:pPr lvl="1">
              <a:spcBef>
                <a:spcPts val="1200"/>
              </a:spcBef>
            </a:pPr>
            <a:r>
              <a:rPr lang="en-US" dirty="0"/>
              <a:t>Only one meets the dictates of the law: National Reading Media Assessment (NRMA)</a:t>
            </a:r>
          </a:p>
          <a:p>
            <a:pPr lvl="1">
              <a:spcBef>
                <a:spcPts val="1200"/>
              </a:spcBef>
            </a:pPr>
            <a:r>
              <a:rPr lang="en-US" dirty="0"/>
              <a:t>More commonly-used Learning Media Assessment (LMA) not appropriate</a:t>
            </a:r>
          </a:p>
          <a:p>
            <a:pPr lvl="2">
              <a:spcBef>
                <a:spcPts val="1200"/>
              </a:spcBef>
            </a:pPr>
            <a:r>
              <a:rPr lang="en-US" dirty="0"/>
              <a:t>Highly subjective; not standardized</a:t>
            </a:r>
          </a:p>
          <a:p>
            <a:pPr lvl="2">
              <a:spcBef>
                <a:spcPts val="1200"/>
              </a:spcBef>
            </a:pPr>
            <a:r>
              <a:rPr lang="en-US" dirty="0"/>
              <a:t>Not validated, despite being in existence for more than three decades</a:t>
            </a:r>
          </a:p>
          <a:p>
            <a:pPr lvl="2">
              <a:spcBef>
                <a:spcPts val="1200"/>
              </a:spcBef>
            </a:pPr>
            <a:r>
              <a:rPr lang="en-US" dirty="0"/>
              <a:t>Uses improper legal standard (created before final Federal regulation passed)</a:t>
            </a:r>
          </a:p>
          <a:p>
            <a:pPr>
              <a:spcBef>
                <a:spcPts val="1200"/>
              </a:spcBef>
            </a:pPr>
            <a:r>
              <a:rPr lang="en-US" dirty="0"/>
              <a:t>Functional Vision Assessments</a:t>
            </a:r>
          </a:p>
          <a:p>
            <a:pPr lvl="1">
              <a:spcBef>
                <a:spcPts val="1200"/>
              </a:spcBef>
            </a:pPr>
            <a:r>
              <a:rPr lang="en-US" dirty="0"/>
              <a:t>Not required by federal law, but some states do require them</a:t>
            </a:r>
          </a:p>
          <a:p>
            <a:pPr lvl="1">
              <a:spcBef>
                <a:spcPts val="1200"/>
              </a:spcBef>
            </a:pPr>
            <a:r>
              <a:rPr lang="en-US" dirty="0"/>
              <a:t>A cause of concern—seeks to “maximize” vision—even when doing so limits the child</a:t>
            </a:r>
          </a:p>
        </p:txBody>
      </p:sp>
    </p:spTree>
    <p:extLst>
      <p:ext uri="{BB962C8B-B14F-4D97-AF65-F5344CB8AC3E}">
        <p14:creationId xmlns:p14="http://schemas.microsoft.com/office/powerpoint/2010/main" val="3348281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ABF18E-1E41-41A8-8AC6-A35F265F4248}"/>
              </a:ext>
            </a:extLst>
          </p:cNvPr>
          <p:cNvSpPr>
            <a:spLocks noGrp="1"/>
          </p:cNvSpPr>
          <p:nvPr>
            <p:ph type="title"/>
          </p:nvPr>
        </p:nvSpPr>
        <p:spPr/>
        <p:txBody>
          <a:bodyPr/>
          <a:lstStyle/>
          <a:p>
            <a:pPr algn="ctr"/>
            <a:r>
              <a:rPr lang="en-US" dirty="0"/>
              <a:t>Communication needs</a:t>
            </a:r>
          </a:p>
        </p:txBody>
      </p:sp>
      <p:sp>
        <p:nvSpPr>
          <p:cNvPr id="3" name="Content Placeholder 2">
            <a:extLst>
              <a:ext uri="{FF2B5EF4-FFF2-40B4-BE49-F238E27FC236}">
                <a16:creationId xmlns:a16="http://schemas.microsoft.com/office/drawing/2014/main" xmlns="" id="{3700FC53-0D6C-4D75-B472-840B5F9BC040}"/>
              </a:ext>
            </a:extLst>
          </p:cNvPr>
          <p:cNvSpPr>
            <a:spLocks noGrp="1"/>
          </p:cNvSpPr>
          <p:nvPr>
            <p:ph idx="1"/>
          </p:nvPr>
        </p:nvSpPr>
        <p:spPr/>
        <p:txBody>
          <a:bodyPr>
            <a:normAutofit fontScale="92500" lnSpcReduction="10000"/>
          </a:bodyPr>
          <a:lstStyle/>
          <a:p>
            <a:r>
              <a:rPr lang="en-US" dirty="0"/>
              <a:t>“consider the communication needs of the child, and in the case of a child who is deaf or hard of hearing, consider the child’s language and communication needs, opportunities for direct communications with peers and professional personnel in the child’s language and communication mode, academic level, and full range of needs, including opportunities for direct instruction in the child’s language and communication mode” [20 U.S.C. section 1414 (d)(3)(B)(iv)]</a:t>
            </a:r>
          </a:p>
          <a:p>
            <a:r>
              <a:rPr lang="en-US" dirty="0"/>
              <a:t>Many districts are “checking” this box for EVERY student receiving any level of speech therapy</a:t>
            </a:r>
          </a:p>
          <a:p>
            <a:r>
              <a:rPr lang="en-US" dirty="0"/>
              <a:t>Meeting these needs especially important for blind children</a:t>
            </a:r>
          </a:p>
          <a:p>
            <a:pPr lvl="1"/>
            <a:r>
              <a:rPr lang="en-US" dirty="0"/>
              <a:t>Many rely on sound more than non-disabled peers</a:t>
            </a:r>
          </a:p>
          <a:p>
            <a:pPr lvl="1"/>
            <a:r>
              <a:rPr lang="en-US" dirty="0"/>
              <a:t>Be careful to limit over-reliance on audio (a real risk for blind students)</a:t>
            </a:r>
          </a:p>
        </p:txBody>
      </p:sp>
    </p:spTree>
    <p:extLst>
      <p:ext uri="{BB962C8B-B14F-4D97-AF65-F5344CB8AC3E}">
        <p14:creationId xmlns:p14="http://schemas.microsoft.com/office/powerpoint/2010/main" val="851429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15AE1E-B452-4AEF-BB69-611773C0F81E}"/>
              </a:ext>
            </a:extLst>
          </p:cNvPr>
          <p:cNvSpPr>
            <a:spLocks noGrp="1"/>
          </p:cNvSpPr>
          <p:nvPr>
            <p:ph type="title"/>
          </p:nvPr>
        </p:nvSpPr>
        <p:spPr/>
        <p:txBody>
          <a:bodyPr/>
          <a:lstStyle/>
          <a:p>
            <a:pPr algn="ctr"/>
            <a:r>
              <a:rPr lang="en-US" dirty="0"/>
              <a:t>Assistive technology</a:t>
            </a:r>
          </a:p>
        </p:txBody>
      </p:sp>
      <p:sp>
        <p:nvSpPr>
          <p:cNvPr id="3" name="Content Placeholder 2">
            <a:extLst>
              <a:ext uri="{FF2B5EF4-FFF2-40B4-BE49-F238E27FC236}">
                <a16:creationId xmlns:a16="http://schemas.microsoft.com/office/drawing/2014/main" xmlns="" id="{66CF2E6E-E86B-454B-9685-0E4B1A70ECB0}"/>
              </a:ext>
            </a:extLst>
          </p:cNvPr>
          <p:cNvSpPr>
            <a:spLocks noGrp="1"/>
          </p:cNvSpPr>
          <p:nvPr>
            <p:ph idx="1"/>
          </p:nvPr>
        </p:nvSpPr>
        <p:spPr/>
        <p:txBody>
          <a:bodyPr/>
          <a:lstStyle/>
          <a:p>
            <a:r>
              <a:rPr lang="en-US" dirty="0"/>
              <a:t>“consider whether the child needs assistive technology devices and services” [20 U.S.C. section 1414 (d)(3)(B)(v)]</a:t>
            </a:r>
          </a:p>
          <a:p>
            <a:r>
              <a:rPr lang="en-US" dirty="0"/>
              <a:t>Assistive technology definition is very comprehensive</a:t>
            </a:r>
          </a:p>
          <a:p>
            <a:pPr lvl="1"/>
            <a:r>
              <a:rPr lang="en-US" dirty="0"/>
              <a:t>Without qualification, ALL blind/low vision students should be using assistive technology</a:t>
            </a:r>
          </a:p>
          <a:p>
            <a:pPr lvl="1"/>
            <a:r>
              <a:rPr lang="en-US" dirty="0"/>
              <a:t>All assistive technology used should be documented in the IEP</a:t>
            </a:r>
          </a:p>
          <a:p>
            <a:r>
              <a:rPr lang="en-US" dirty="0"/>
              <a:t>Under the federal definition, may include assistive technology instruction for parents, family members, school staff, outside therapists, etc. in the IEP as an “Assistive Technology Service”</a:t>
            </a:r>
          </a:p>
          <a:p>
            <a:endParaRPr lang="en-US" dirty="0"/>
          </a:p>
        </p:txBody>
      </p:sp>
    </p:spTree>
    <p:extLst>
      <p:ext uri="{BB962C8B-B14F-4D97-AF65-F5344CB8AC3E}">
        <p14:creationId xmlns:p14="http://schemas.microsoft.com/office/powerpoint/2010/main" val="2086168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9F66C1-211C-442C-9E78-EA5B11A9FFA4}"/>
              </a:ext>
            </a:extLst>
          </p:cNvPr>
          <p:cNvSpPr>
            <a:spLocks noGrp="1"/>
          </p:cNvSpPr>
          <p:nvPr>
            <p:ph type="title"/>
          </p:nvPr>
        </p:nvSpPr>
        <p:spPr/>
        <p:txBody>
          <a:bodyPr/>
          <a:lstStyle/>
          <a:p>
            <a:pPr algn="ctr"/>
            <a:r>
              <a:rPr lang="en-US" dirty="0"/>
              <a:t>Current/Present Levels</a:t>
            </a:r>
          </a:p>
        </p:txBody>
      </p:sp>
      <p:sp>
        <p:nvSpPr>
          <p:cNvPr id="3" name="Content Placeholder 2">
            <a:extLst>
              <a:ext uri="{FF2B5EF4-FFF2-40B4-BE49-F238E27FC236}">
                <a16:creationId xmlns:a16="http://schemas.microsoft.com/office/drawing/2014/main" xmlns="" id="{7A696775-AF0B-44DD-B759-4CD18F9C7BA8}"/>
              </a:ext>
            </a:extLst>
          </p:cNvPr>
          <p:cNvSpPr>
            <a:spLocks noGrp="1"/>
          </p:cNvSpPr>
          <p:nvPr>
            <p:ph idx="1"/>
          </p:nvPr>
        </p:nvSpPr>
        <p:spPr>
          <a:xfrm>
            <a:off x="470517" y="1825625"/>
            <a:ext cx="11310151" cy="4859260"/>
          </a:xfrm>
        </p:spPr>
        <p:txBody>
          <a:bodyPr>
            <a:normAutofit fontScale="92500" lnSpcReduction="10000"/>
          </a:bodyPr>
          <a:lstStyle/>
          <a:p>
            <a:pPr>
              <a:spcBef>
                <a:spcPts val="1200"/>
              </a:spcBef>
            </a:pPr>
            <a:r>
              <a:rPr lang="en-US" dirty="0"/>
              <a:t>THE most important part of any IEP</a:t>
            </a:r>
          </a:p>
          <a:p>
            <a:pPr>
              <a:spcBef>
                <a:spcPts val="1200"/>
              </a:spcBef>
            </a:pPr>
            <a:r>
              <a:rPr lang="en-US" dirty="0"/>
              <a:t>If we don’t know where we are, how can we get going</a:t>
            </a:r>
          </a:p>
          <a:p>
            <a:pPr>
              <a:spcBef>
                <a:spcPts val="1200"/>
              </a:spcBef>
            </a:pPr>
            <a:r>
              <a:rPr lang="en-US" dirty="0"/>
              <a:t>Again, assessments must meet IDEA guidelines</a:t>
            </a:r>
          </a:p>
          <a:p>
            <a:pPr lvl="1">
              <a:spcBef>
                <a:spcPts val="1200"/>
              </a:spcBef>
            </a:pPr>
            <a:r>
              <a:rPr lang="en-US" dirty="0"/>
              <a:t>Valid, administered appropriately</a:t>
            </a:r>
          </a:p>
          <a:p>
            <a:pPr lvl="1">
              <a:spcBef>
                <a:spcPts val="1200"/>
              </a:spcBef>
            </a:pPr>
            <a:r>
              <a:rPr lang="en-US" dirty="0"/>
              <a:t>Unbiased, especially for disability</a:t>
            </a:r>
          </a:p>
          <a:p>
            <a:pPr>
              <a:spcBef>
                <a:spcPts val="1200"/>
              </a:spcBef>
            </a:pPr>
            <a:r>
              <a:rPr lang="en-US" dirty="0"/>
              <a:t>Again, ALL areas must be assessed</a:t>
            </a:r>
          </a:p>
          <a:p>
            <a:pPr lvl="1">
              <a:spcBef>
                <a:spcPts val="1200"/>
              </a:spcBef>
            </a:pPr>
            <a:r>
              <a:rPr lang="en-US" dirty="0"/>
              <a:t>Keep FAPE in mind </a:t>
            </a:r>
          </a:p>
          <a:p>
            <a:pPr lvl="1">
              <a:spcBef>
                <a:spcPts val="1200"/>
              </a:spcBef>
            </a:pPr>
            <a:r>
              <a:rPr lang="en-US" dirty="0"/>
              <a:t>To the maximum extent possible, student should be on par with non-disabled peers</a:t>
            </a:r>
          </a:p>
          <a:p>
            <a:pPr lvl="1">
              <a:spcBef>
                <a:spcPts val="1200"/>
              </a:spcBef>
            </a:pPr>
            <a:r>
              <a:rPr lang="en-US" dirty="0"/>
              <a:t>Information about additional needs (Braille instruction, etc.) must be included also</a:t>
            </a:r>
          </a:p>
          <a:p>
            <a:pPr>
              <a:spcBef>
                <a:spcPts val="1200"/>
              </a:spcBef>
            </a:pPr>
            <a:r>
              <a:rPr lang="en-US" dirty="0"/>
              <a:t>Note that “outside factors” such as time, day of week, etc. may impact assessments and student performance</a:t>
            </a:r>
          </a:p>
        </p:txBody>
      </p:sp>
    </p:spTree>
    <p:extLst>
      <p:ext uri="{BB962C8B-B14F-4D97-AF65-F5344CB8AC3E}">
        <p14:creationId xmlns:p14="http://schemas.microsoft.com/office/powerpoint/2010/main" val="2002431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CDCA47-7E66-452F-B141-4F05D6C707ED}"/>
              </a:ext>
            </a:extLst>
          </p:cNvPr>
          <p:cNvSpPr>
            <a:spLocks noGrp="1"/>
          </p:cNvSpPr>
          <p:nvPr>
            <p:ph type="title"/>
          </p:nvPr>
        </p:nvSpPr>
        <p:spPr/>
        <p:txBody>
          <a:bodyPr/>
          <a:lstStyle/>
          <a:p>
            <a:pPr algn="ctr"/>
            <a:r>
              <a:rPr lang="en-US" dirty="0"/>
              <a:t>Parentally-placed Private and Homeschooling</a:t>
            </a:r>
          </a:p>
        </p:txBody>
      </p:sp>
      <p:sp>
        <p:nvSpPr>
          <p:cNvPr id="3" name="Content Placeholder 2">
            <a:extLst>
              <a:ext uri="{FF2B5EF4-FFF2-40B4-BE49-F238E27FC236}">
                <a16:creationId xmlns:a16="http://schemas.microsoft.com/office/drawing/2014/main" xmlns="" id="{C367C85E-7FDA-4609-9403-ED9A1EED30E0}"/>
              </a:ext>
            </a:extLst>
          </p:cNvPr>
          <p:cNvSpPr>
            <a:spLocks noGrp="1"/>
          </p:cNvSpPr>
          <p:nvPr>
            <p:ph idx="1"/>
          </p:nvPr>
        </p:nvSpPr>
        <p:spPr>
          <a:xfrm>
            <a:off x="301841" y="1420428"/>
            <a:ext cx="11620870" cy="5157926"/>
          </a:xfrm>
        </p:spPr>
        <p:txBody>
          <a:bodyPr>
            <a:normAutofit fontScale="85000" lnSpcReduction="20000"/>
          </a:bodyPr>
          <a:lstStyle/>
          <a:p>
            <a:pPr>
              <a:spcBef>
                <a:spcPts val="1200"/>
              </a:spcBef>
            </a:pPr>
            <a:r>
              <a:rPr lang="en-US" sz="3300" dirty="0"/>
              <a:t>Federal law</a:t>
            </a:r>
          </a:p>
          <a:p>
            <a:pPr lvl="1">
              <a:spcBef>
                <a:spcPts val="1200"/>
              </a:spcBef>
            </a:pPr>
            <a:r>
              <a:rPr lang="en-US" dirty="0"/>
              <a:t>Private school: Not much protection</a:t>
            </a:r>
          </a:p>
          <a:p>
            <a:pPr lvl="1">
              <a:spcBef>
                <a:spcPts val="1200"/>
              </a:spcBef>
            </a:pPr>
            <a:r>
              <a:rPr lang="en-US" dirty="0"/>
              <a:t>Home school: No protection</a:t>
            </a:r>
          </a:p>
          <a:p>
            <a:pPr lvl="1">
              <a:spcBef>
                <a:spcPts val="1200"/>
              </a:spcBef>
            </a:pPr>
            <a:r>
              <a:rPr lang="en-US" dirty="0"/>
              <a:t>Focus is FAPE: Free Appropriate PUBLIC Education</a:t>
            </a:r>
          </a:p>
          <a:p>
            <a:pPr>
              <a:spcBef>
                <a:spcPts val="1200"/>
              </a:spcBef>
            </a:pPr>
            <a:r>
              <a:rPr lang="en-US" sz="3300" dirty="0"/>
              <a:t>Trend seems to be reduction in services provided</a:t>
            </a:r>
          </a:p>
          <a:p>
            <a:pPr>
              <a:spcBef>
                <a:spcPts val="1200"/>
              </a:spcBef>
            </a:pPr>
            <a:r>
              <a:rPr lang="en-US" sz="3300" dirty="0"/>
              <a:t>Some states provide additional resources</a:t>
            </a:r>
          </a:p>
          <a:p>
            <a:pPr lvl="1">
              <a:spcBef>
                <a:spcPts val="1200"/>
              </a:spcBef>
            </a:pPr>
            <a:r>
              <a:rPr lang="en-US" dirty="0"/>
              <a:t>By law (in Kansas, homeschools are considered private schools)</a:t>
            </a:r>
          </a:p>
          <a:p>
            <a:pPr lvl="1">
              <a:spcBef>
                <a:spcPts val="1200"/>
              </a:spcBef>
            </a:pPr>
            <a:r>
              <a:rPr lang="en-US" dirty="0"/>
              <a:t>By custom in the district</a:t>
            </a:r>
          </a:p>
          <a:p>
            <a:pPr lvl="1">
              <a:spcBef>
                <a:spcPts val="1200"/>
              </a:spcBef>
            </a:pPr>
            <a:r>
              <a:rPr lang="en-US" dirty="0"/>
              <a:t>As a way to keep a high-needs child out of the public education system</a:t>
            </a:r>
          </a:p>
          <a:p>
            <a:pPr>
              <a:spcBef>
                <a:spcPts val="1200"/>
              </a:spcBef>
            </a:pPr>
            <a:r>
              <a:rPr lang="en-US" sz="3300" dirty="0"/>
              <a:t>Also, note that children with blindness (legal or functional) qualify for a stipend of money from the federal government called “Federal Quota” funds</a:t>
            </a:r>
          </a:p>
          <a:p>
            <a:pPr lvl="1">
              <a:spcBef>
                <a:spcPts val="1200"/>
              </a:spcBef>
            </a:pPr>
            <a:r>
              <a:rPr lang="en-US" dirty="0"/>
              <a:t>Only for students in “the public and private nonprofit institutions in which blind pupils are educated” </a:t>
            </a:r>
          </a:p>
          <a:p>
            <a:pPr lvl="1">
              <a:spcBef>
                <a:spcPts val="1200"/>
              </a:spcBef>
            </a:pPr>
            <a:r>
              <a:rPr lang="en-US" dirty="0"/>
              <a:t>State homeschool law can become quite important</a:t>
            </a:r>
          </a:p>
        </p:txBody>
      </p:sp>
    </p:spTree>
    <p:extLst>
      <p:ext uri="{BB962C8B-B14F-4D97-AF65-F5344CB8AC3E}">
        <p14:creationId xmlns:p14="http://schemas.microsoft.com/office/powerpoint/2010/main" val="1691851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E68012-7A63-4128-90E5-4675AB1EB0DC}"/>
              </a:ext>
            </a:extLst>
          </p:cNvPr>
          <p:cNvSpPr>
            <a:spLocks noGrp="1"/>
          </p:cNvSpPr>
          <p:nvPr>
            <p:ph type="title"/>
          </p:nvPr>
        </p:nvSpPr>
        <p:spPr/>
        <p:txBody>
          <a:bodyPr/>
          <a:lstStyle/>
          <a:p>
            <a:pPr algn="ctr"/>
            <a:r>
              <a:rPr lang="en-US" dirty="0"/>
              <a:t>Public Charter Schools </a:t>
            </a:r>
          </a:p>
        </p:txBody>
      </p:sp>
      <p:sp>
        <p:nvSpPr>
          <p:cNvPr id="3" name="Content Placeholder 2">
            <a:extLst>
              <a:ext uri="{FF2B5EF4-FFF2-40B4-BE49-F238E27FC236}">
                <a16:creationId xmlns:a16="http://schemas.microsoft.com/office/drawing/2014/main" xmlns="" id="{271E0D56-8FC7-402F-A70A-07C33A8E4688}"/>
              </a:ext>
            </a:extLst>
          </p:cNvPr>
          <p:cNvSpPr>
            <a:spLocks noGrp="1"/>
          </p:cNvSpPr>
          <p:nvPr>
            <p:ph idx="1"/>
          </p:nvPr>
        </p:nvSpPr>
        <p:spPr/>
        <p:txBody>
          <a:bodyPr>
            <a:normAutofit lnSpcReduction="10000"/>
          </a:bodyPr>
          <a:lstStyle/>
          <a:p>
            <a:r>
              <a:rPr lang="en-US" dirty="0"/>
              <a:t>Offer a new opportunity for students with disabilities</a:t>
            </a:r>
          </a:p>
          <a:p>
            <a:r>
              <a:rPr lang="en-US" dirty="0"/>
              <a:t>Availability based on what home state offers</a:t>
            </a:r>
          </a:p>
          <a:p>
            <a:pPr lvl="1"/>
            <a:r>
              <a:rPr lang="en-US" dirty="0"/>
              <a:t>Brick-and-mortar</a:t>
            </a:r>
          </a:p>
          <a:p>
            <a:pPr lvl="1"/>
            <a:r>
              <a:rPr lang="en-US" dirty="0"/>
              <a:t>Cyber (online, distance)</a:t>
            </a:r>
          </a:p>
          <a:p>
            <a:r>
              <a:rPr lang="en-US" dirty="0"/>
              <a:t>Public charter schools MUST follow federal law</a:t>
            </a:r>
          </a:p>
          <a:p>
            <a:pPr lvl="1"/>
            <a:r>
              <a:rPr lang="en-US" dirty="0"/>
              <a:t>IDEA</a:t>
            </a:r>
          </a:p>
          <a:p>
            <a:pPr lvl="1"/>
            <a:r>
              <a:rPr lang="en-US" dirty="0"/>
              <a:t>Section 504</a:t>
            </a:r>
          </a:p>
          <a:p>
            <a:r>
              <a:rPr lang="en-US" dirty="0"/>
              <a:t>Some continue to claim a right to exclude students with disabilities</a:t>
            </a:r>
          </a:p>
          <a:p>
            <a:pPr lvl="1"/>
            <a:r>
              <a:rPr lang="en-US" dirty="0"/>
              <a:t>Rejected by the U.S. Department of Education (both OSERS And OCR)</a:t>
            </a:r>
          </a:p>
          <a:p>
            <a:pPr lvl="1"/>
            <a:r>
              <a:rPr lang="en-US" dirty="0"/>
              <a:t>December 28, 2016 Dear Colleague Letter and accompanying FAQs (one for IDEA and one for Section 504)</a:t>
            </a:r>
          </a:p>
        </p:txBody>
      </p:sp>
    </p:spTree>
    <p:extLst>
      <p:ext uri="{BB962C8B-B14F-4D97-AF65-F5344CB8AC3E}">
        <p14:creationId xmlns:p14="http://schemas.microsoft.com/office/powerpoint/2010/main" val="3400853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21B3D-9539-4525-B55C-B98E64165789}"/>
              </a:ext>
            </a:extLst>
          </p:cNvPr>
          <p:cNvSpPr>
            <a:spLocks noGrp="1"/>
          </p:cNvSpPr>
          <p:nvPr>
            <p:ph type="title"/>
          </p:nvPr>
        </p:nvSpPr>
        <p:spPr>
          <a:xfrm>
            <a:off x="838200" y="365126"/>
            <a:ext cx="10515600" cy="833360"/>
          </a:xfrm>
        </p:spPr>
        <p:txBody>
          <a:bodyPr/>
          <a:lstStyle/>
          <a:p>
            <a:pPr algn="ctr"/>
            <a:r>
              <a:rPr lang="en-US" u="sng" dirty="0" err="1"/>
              <a:t>Endrew</a:t>
            </a:r>
            <a:endParaRPr lang="en-US" u="sng" dirty="0"/>
          </a:p>
        </p:txBody>
      </p:sp>
      <p:sp>
        <p:nvSpPr>
          <p:cNvPr id="3" name="Content Placeholder 2">
            <a:extLst>
              <a:ext uri="{FF2B5EF4-FFF2-40B4-BE49-F238E27FC236}">
                <a16:creationId xmlns:a16="http://schemas.microsoft.com/office/drawing/2014/main" xmlns="" id="{86388BD0-2453-4055-A5AB-199B314540A5}"/>
              </a:ext>
            </a:extLst>
          </p:cNvPr>
          <p:cNvSpPr>
            <a:spLocks noGrp="1"/>
          </p:cNvSpPr>
          <p:nvPr>
            <p:ph idx="1"/>
          </p:nvPr>
        </p:nvSpPr>
        <p:spPr>
          <a:xfrm>
            <a:off x="230819" y="1198486"/>
            <a:ext cx="11807301" cy="5477521"/>
          </a:xfrm>
        </p:spPr>
        <p:txBody>
          <a:bodyPr>
            <a:normAutofit fontScale="70000" lnSpcReduction="20000"/>
          </a:bodyPr>
          <a:lstStyle/>
          <a:p>
            <a:pPr>
              <a:spcBef>
                <a:spcPts val="1200"/>
              </a:spcBef>
            </a:pPr>
            <a:r>
              <a:rPr lang="en-US" sz="3400" i="1" dirty="0" err="1"/>
              <a:t>Endrew</a:t>
            </a:r>
            <a:r>
              <a:rPr lang="en-US" sz="3400" i="1" dirty="0"/>
              <a:t> F. v. Douglas County School District, </a:t>
            </a:r>
            <a:r>
              <a:rPr lang="en-US" sz="3400" dirty="0"/>
              <a:t>580 U.S. ___; 137 S. Ct. 988; 197 L. Ed. 2d 335 (2017)</a:t>
            </a:r>
          </a:p>
          <a:p>
            <a:pPr>
              <a:spcBef>
                <a:spcPts val="1200"/>
              </a:spcBef>
            </a:pPr>
            <a:r>
              <a:rPr lang="en-US" sz="3400" dirty="0"/>
              <a:t>Ruling on Free Appropriate Public Education</a:t>
            </a:r>
            <a:endParaRPr lang="en-US" dirty="0"/>
          </a:p>
          <a:p>
            <a:pPr lvl="1">
              <a:spcBef>
                <a:spcPts val="1200"/>
              </a:spcBef>
            </a:pPr>
            <a:r>
              <a:rPr lang="en-US" dirty="0"/>
              <a:t>We were a bit concerned about this case</a:t>
            </a:r>
          </a:p>
          <a:p>
            <a:pPr lvl="1">
              <a:spcBef>
                <a:spcPts val="1200"/>
              </a:spcBef>
            </a:pPr>
            <a:r>
              <a:rPr lang="en-US" dirty="0"/>
              <a:t>Court did not overrule </a:t>
            </a:r>
            <a:r>
              <a:rPr lang="en-US" u="sng" dirty="0"/>
              <a:t>Rowley</a:t>
            </a:r>
            <a:r>
              <a:rPr lang="en-US" dirty="0"/>
              <a:t>, but reversed the lower court—Why?</a:t>
            </a:r>
          </a:p>
          <a:p>
            <a:pPr>
              <a:spcBef>
                <a:spcPts val="1200"/>
              </a:spcBef>
            </a:pPr>
            <a:r>
              <a:rPr lang="en-US" dirty="0"/>
              <a:t>“When all is said and done, a student offered an educational program providing "merely more than </a:t>
            </a:r>
            <a:r>
              <a:rPr lang="en-US" i="1" dirty="0"/>
              <a:t>de minimis</a:t>
            </a:r>
            <a:r>
              <a:rPr lang="en-US" dirty="0"/>
              <a:t> " progress from year to year can hardly be said to have been offered an education at all. For children with disabilities, receiving instruction that aims so low would be tantamount to ‘sitting idly ... awaiting the time when they were old enough to ‘drop out.”’ </a:t>
            </a:r>
            <a:r>
              <a:rPr lang="en-US" i="1" dirty="0"/>
              <a:t>Rowley,</a:t>
            </a:r>
            <a:r>
              <a:rPr lang="en-US" dirty="0"/>
              <a:t> </a:t>
            </a:r>
            <a:r>
              <a:rPr lang="en-US" dirty="0">
                <a:hlinkClick r:id="rId2"/>
              </a:rPr>
              <a:t>458 U.S., at 179</a:t>
            </a:r>
            <a:r>
              <a:rPr lang="en-US" dirty="0"/>
              <a:t>, </a:t>
            </a:r>
            <a:r>
              <a:rPr lang="en-US" dirty="0">
                <a:hlinkClick r:id="rId3"/>
              </a:rPr>
              <a:t>102 </a:t>
            </a:r>
            <a:r>
              <a:rPr lang="en-US" dirty="0" err="1">
                <a:hlinkClick r:id="rId3"/>
              </a:rPr>
              <a:t>S.Ct</a:t>
            </a:r>
            <a:r>
              <a:rPr lang="en-US" dirty="0">
                <a:hlinkClick r:id="rId3"/>
              </a:rPr>
              <a:t>. 3034</a:t>
            </a:r>
            <a:r>
              <a:rPr lang="en-US" dirty="0"/>
              <a:t> (some internal quotation marks omitted). The IDEA demands more. It requires an educational program reasonably calculated to enable a child to make progress appropriate in light of the child's circumstances.” </a:t>
            </a:r>
          </a:p>
          <a:p>
            <a:pPr>
              <a:spcBef>
                <a:spcPts val="1200"/>
              </a:spcBef>
            </a:pPr>
            <a:r>
              <a:rPr lang="en-US" dirty="0"/>
              <a:t>Rejects parents’ argument: “FAPE is ‘an education that aims to provide a child with a disability opportunities to achieve academic success, attain self-sufficiency, and contribute to society that are substantially equal to the opportunities afforded children without disabilities.’”</a:t>
            </a:r>
          </a:p>
          <a:p>
            <a:pPr>
              <a:spcBef>
                <a:spcPts val="1200"/>
              </a:spcBef>
            </a:pPr>
            <a:r>
              <a:rPr lang="en-US" sz="3400" dirty="0"/>
              <a:t>An 8-0 decision</a:t>
            </a:r>
          </a:p>
          <a:p>
            <a:pPr lvl="1">
              <a:spcBef>
                <a:spcPts val="1200"/>
              </a:spcBef>
            </a:pPr>
            <a:r>
              <a:rPr lang="en-US" dirty="0"/>
              <a:t>Hon. Neil Gorsuch was not yet confirmed</a:t>
            </a:r>
          </a:p>
          <a:p>
            <a:pPr lvl="1">
              <a:spcBef>
                <a:spcPts val="1200"/>
              </a:spcBef>
            </a:pPr>
            <a:r>
              <a:rPr lang="en-US" dirty="0"/>
              <a:t>He ruled differently on a similar case (</a:t>
            </a:r>
            <a:r>
              <a:rPr lang="nl-NL" u="sng" dirty="0"/>
              <a:t>Thompson R2-J School v. Luke P., et al</a:t>
            </a:r>
            <a:r>
              <a:rPr lang="en-US" dirty="0"/>
              <a:t>, involving another child with autism)</a:t>
            </a:r>
          </a:p>
        </p:txBody>
      </p:sp>
    </p:spTree>
    <p:extLst>
      <p:ext uri="{BB962C8B-B14F-4D97-AF65-F5344CB8AC3E}">
        <p14:creationId xmlns:p14="http://schemas.microsoft.com/office/powerpoint/2010/main" val="94558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E2D19A-9F11-41EA-8372-2BB211E873C6}"/>
              </a:ext>
            </a:extLst>
          </p:cNvPr>
          <p:cNvSpPr>
            <a:spLocks noGrp="1"/>
          </p:cNvSpPr>
          <p:nvPr>
            <p:ph type="title"/>
          </p:nvPr>
        </p:nvSpPr>
        <p:spPr/>
        <p:txBody>
          <a:bodyPr/>
          <a:lstStyle/>
          <a:p>
            <a:pPr algn="ctr"/>
            <a:r>
              <a:rPr lang="en-US" dirty="0"/>
              <a:t>Legacy of </a:t>
            </a:r>
            <a:r>
              <a:rPr lang="en-US" u="sng" dirty="0" err="1"/>
              <a:t>Endrew</a:t>
            </a:r>
            <a:endParaRPr lang="en-US" u="sng" dirty="0"/>
          </a:p>
        </p:txBody>
      </p:sp>
      <p:sp>
        <p:nvSpPr>
          <p:cNvPr id="3" name="Content Placeholder 2">
            <a:extLst>
              <a:ext uri="{FF2B5EF4-FFF2-40B4-BE49-F238E27FC236}">
                <a16:creationId xmlns:a16="http://schemas.microsoft.com/office/drawing/2014/main" xmlns="" id="{AD6BEB02-3E5F-42A0-8DA7-9C7F5A219492}"/>
              </a:ext>
            </a:extLst>
          </p:cNvPr>
          <p:cNvSpPr>
            <a:spLocks noGrp="1"/>
          </p:cNvSpPr>
          <p:nvPr>
            <p:ph idx="1"/>
          </p:nvPr>
        </p:nvSpPr>
        <p:spPr>
          <a:xfrm>
            <a:off x="838200" y="1580225"/>
            <a:ext cx="10515600" cy="4912650"/>
          </a:xfrm>
        </p:spPr>
        <p:txBody>
          <a:bodyPr>
            <a:normAutofit/>
          </a:bodyPr>
          <a:lstStyle/>
          <a:p>
            <a:pPr>
              <a:spcBef>
                <a:spcPts val="1200"/>
              </a:spcBef>
            </a:pPr>
            <a:r>
              <a:rPr lang="en-US" dirty="0"/>
              <a:t>Maybe, FAPE means something more than it did after </a:t>
            </a:r>
            <a:r>
              <a:rPr lang="en-US" u="sng" dirty="0"/>
              <a:t>Rowley</a:t>
            </a:r>
            <a:endParaRPr lang="en-US" dirty="0"/>
          </a:p>
          <a:p>
            <a:pPr>
              <a:spcBef>
                <a:spcPts val="1200"/>
              </a:spcBef>
            </a:pPr>
            <a:r>
              <a:rPr lang="en-US" dirty="0"/>
              <a:t>Still, state Hearing Officers and school district attorneys are minimizing the impact of </a:t>
            </a:r>
            <a:r>
              <a:rPr lang="en-US" u="sng" dirty="0" err="1"/>
              <a:t>Endrew</a:t>
            </a:r>
            <a:endParaRPr lang="en-US" u="sng" dirty="0"/>
          </a:p>
          <a:p>
            <a:pPr>
              <a:spcBef>
                <a:spcPts val="1200"/>
              </a:spcBef>
            </a:pPr>
            <a:r>
              <a:rPr lang="en-US" dirty="0"/>
              <a:t>Will likely make more “hay” at lower levels</a:t>
            </a:r>
          </a:p>
          <a:p>
            <a:pPr lvl="1">
              <a:spcBef>
                <a:spcPts val="1200"/>
              </a:spcBef>
            </a:pPr>
            <a:r>
              <a:rPr lang="en-US" dirty="0"/>
              <a:t>Pre-IEP communications</a:t>
            </a:r>
          </a:p>
          <a:p>
            <a:pPr lvl="1">
              <a:spcBef>
                <a:spcPts val="1200"/>
              </a:spcBef>
            </a:pPr>
            <a:r>
              <a:rPr lang="en-US" dirty="0"/>
              <a:t>IEP meetings</a:t>
            </a:r>
          </a:p>
          <a:p>
            <a:pPr>
              <a:spcBef>
                <a:spcPts val="1200"/>
              </a:spcBef>
            </a:pPr>
            <a:r>
              <a:rPr lang="en-US" dirty="0"/>
              <a:t>Must craft arguments carefully</a:t>
            </a:r>
          </a:p>
          <a:p>
            <a:pPr lvl="1">
              <a:spcBef>
                <a:spcPts val="1200"/>
              </a:spcBef>
            </a:pPr>
            <a:r>
              <a:rPr lang="en-US" dirty="0"/>
              <a:t>More than ever, utilize language from to </a:t>
            </a:r>
            <a:r>
              <a:rPr lang="en-US" u="sng" dirty="0" err="1"/>
              <a:t>Endrew</a:t>
            </a:r>
            <a:r>
              <a:rPr lang="en-US" dirty="0"/>
              <a:t> decision</a:t>
            </a:r>
          </a:p>
          <a:p>
            <a:pPr lvl="1">
              <a:spcBef>
                <a:spcPts val="1200"/>
              </a:spcBef>
            </a:pPr>
            <a:r>
              <a:rPr lang="en-US" dirty="0"/>
              <a:t>Illustrate the possibilities</a:t>
            </a:r>
          </a:p>
          <a:p>
            <a:pPr lvl="1">
              <a:spcBef>
                <a:spcPts val="1200"/>
              </a:spcBef>
            </a:pPr>
            <a:r>
              <a:rPr lang="en-US" dirty="0"/>
              <a:t>Raise expectations of students—and of school personnel </a:t>
            </a:r>
          </a:p>
        </p:txBody>
      </p:sp>
    </p:spTree>
    <p:extLst>
      <p:ext uri="{BB962C8B-B14F-4D97-AF65-F5344CB8AC3E}">
        <p14:creationId xmlns:p14="http://schemas.microsoft.com/office/powerpoint/2010/main" val="1144414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89571-B461-471A-8FCF-39B97C35A4C3}"/>
              </a:ext>
            </a:extLst>
          </p:cNvPr>
          <p:cNvSpPr>
            <a:spLocks noGrp="1"/>
          </p:cNvSpPr>
          <p:nvPr>
            <p:ph type="title"/>
          </p:nvPr>
        </p:nvSpPr>
        <p:spPr/>
        <p:txBody>
          <a:bodyPr/>
          <a:lstStyle/>
          <a:p>
            <a:pPr algn="ctr"/>
            <a:r>
              <a:rPr lang="en-US" dirty="0"/>
              <a:t>Fry</a:t>
            </a:r>
          </a:p>
        </p:txBody>
      </p:sp>
      <p:sp>
        <p:nvSpPr>
          <p:cNvPr id="3" name="Content Placeholder 2">
            <a:extLst>
              <a:ext uri="{FF2B5EF4-FFF2-40B4-BE49-F238E27FC236}">
                <a16:creationId xmlns:a16="http://schemas.microsoft.com/office/drawing/2014/main" xmlns="" id="{9BA3BE47-1D37-4737-9978-AF0FE0B56F2E}"/>
              </a:ext>
            </a:extLst>
          </p:cNvPr>
          <p:cNvSpPr>
            <a:spLocks noGrp="1"/>
          </p:cNvSpPr>
          <p:nvPr>
            <p:ph idx="1"/>
          </p:nvPr>
        </p:nvSpPr>
        <p:spPr/>
        <p:txBody>
          <a:bodyPr>
            <a:normAutofit fontScale="92500" lnSpcReduction="20000"/>
          </a:bodyPr>
          <a:lstStyle/>
          <a:p>
            <a:r>
              <a:rPr lang="en-US" i="1" dirty="0"/>
              <a:t>Fry v. Napoleon Community Schools, </a:t>
            </a:r>
            <a:r>
              <a:rPr lang="en-US" dirty="0"/>
              <a:t>580 U.S. ___; 137 S. Ct. 743; 197 L. Ed. 2d 46 (2017)</a:t>
            </a:r>
          </a:p>
          <a:p>
            <a:r>
              <a:rPr lang="en-US" dirty="0"/>
              <a:t>Exhaustion requirements of IDEA</a:t>
            </a:r>
          </a:p>
          <a:p>
            <a:r>
              <a:rPr lang="en-US" dirty="0"/>
              <a:t>“One clue to the gravamen of a complaint can come from asking a pair of hypothetical questions. </a:t>
            </a:r>
          </a:p>
          <a:p>
            <a:pPr lvl="1"/>
            <a:r>
              <a:rPr lang="en-US" dirty="0"/>
              <a:t>First, could the plaintiff have brought essentially the same claim if the alleged conduct had occurred at a public facility that was not a school? </a:t>
            </a:r>
          </a:p>
          <a:p>
            <a:pPr lvl="1"/>
            <a:r>
              <a:rPr lang="en-US" dirty="0"/>
              <a:t>Second, could an adult at the school have pressed essentially the same grievance? </a:t>
            </a:r>
          </a:p>
          <a:p>
            <a:pPr lvl="1"/>
            <a:r>
              <a:rPr lang="en-US" dirty="0"/>
              <a:t>When the answer to those questions is yes, a complaint that does not expressly allege the denial of a FAPE is also unlikely to be truly about that subject. </a:t>
            </a:r>
          </a:p>
          <a:p>
            <a:pPr lvl="1"/>
            <a:r>
              <a:rPr lang="en-US" dirty="0"/>
              <a:t>But when the answer is no, then the complaint probably does concern a FAPE. A further sign of the gravamen of a suit can emerge from the history of the proceedings. Prior pursuit of the IDEA’s administrative remedies may provide strong evidence that the substance of a plaintiff’s claim concerns the denial of a FAPE, even if the complaint never explicitly uses that term.” Pp. 13–18</a:t>
            </a:r>
          </a:p>
          <a:p>
            <a:endParaRPr lang="en-US" dirty="0"/>
          </a:p>
        </p:txBody>
      </p:sp>
    </p:spTree>
    <p:extLst>
      <p:ext uri="{BB962C8B-B14F-4D97-AF65-F5344CB8AC3E}">
        <p14:creationId xmlns:p14="http://schemas.microsoft.com/office/powerpoint/2010/main" val="28264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CA5FAC-D5E8-4047-9210-BC28650307D8}"/>
              </a:ext>
            </a:extLst>
          </p:cNvPr>
          <p:cNvSpPr>
            <a:spLocks noGrp="1"/>
          </p:cNvSpPr>
          <p:nvPr>
            <p:ph type="title"/>
          </p:nvPr>
        </p:nvSpPr>
        <p:spPr/>
        <p:txBody>
          <a:bodyPr/>
          <a:lstStyle/>
          <a:p>
            <a:pPr algn="ctr"/>
            <a:r>
              <a:rPr lang="en-US" dirty="0"/>
              <a:t>Carlton Anne Cook Walker</a:t>
            </a:r>
          </a:p>
        </p:txBody>
      </p:sp>
      <p:sp>
        <p:nvSpPr>
          <p:cNvPr id="3" name="Content Placeholder 2">
            <a:extLst>
              <a:ext uri="{FF2B5EF4-FFF2-40B4-BE49-F238E27FC236}">
                <a16:creationId xmlns:a16="http://schemas.microsoft.com/office/drawing/2014/main" xmlns="" id="{A9ECEB65-AB7E-4C07-88D6-294340100A64}"/>
              </a:ext>
            </a:extLst>
          </p:cNvPr>
          <p:cNvSpPr>
            <a:spLocks noGrp="1"/>
          </p:cNvSpPr>
          <p:nvPr>
            <p:ph idx="1"/>
          </p:nvPr>
        </p:nvSpPr>
        <p:spPr/>
        <p:txBody>
          <a:bodyPr/>
          <a:lstStyle/>
          <a:p>
            <a:pPr marL="0" indent="0">
              <a:spcBef>
                <a:spcPts val="1800"/>
              </a:spcBef>
              <a:spcAft>
                <a:spcPts val="1800"/>
              </a:spcAft>
              <a:buNone/>
            </a:pPr>
            <a:r>
              <a:rPr lang="en-US" dirty="0"/>
              <a:t>Owner of C.A.C. Walker, Attorney at Law </a:t>
            </a:r>
          </a:p>
          <a:p>
            <a:pPr marL="0" indent="0">
              <a:spcBef>
                <a:spcPts val="1800"/>
              </a:spcBef>
              <a:spcAft>
                <a:spcPts val="1800"/>
              </a:spcAft>
              <a:buNone/>
            </a:pPr>
            <a:r>
              <a:rPr lang="en-US" dirty="0"/>
              <a:t>Owner of BEAR—Blindness Educational and Advocacy Resources</a:t>
            </a:r>
          </a:p>
          <a:p>
            <a:pPr marL="0" indent="0">
              <a:spcBef>
                <a:spcPts val="1800"/>
              </a:spcBef>
              <a:spcAft>
                <a:spcPts val="1800"/>
              </a:spcAft>
              <a:buNone/>
            </a:pPr>
            <a:r>
              <a:rPr lang="en-US" dirty="0"/>
              <a:t>President, National Organization of Parents of Blind Children, a proud division of the National Federation of the Blind</a:t>
            </a:r>
          </a:p>
          <a:p>
            <a:pPr marL="0" indent="0">
              <a:spcBef>
                <a:spcPts val="1800"/>
              </a:spcBef>
              <a:spcAft>
                <a:spcPts val="1800"/>
              </a:spcAft>
              <a:buNone/>
            </a:pPr>
            <a:r>
              <a:rPr lang="en-US" dirty="0"/>
              <a:t>Certified Teacher of Blind Students</a:t>
            </a:r>
          </a:p>
          <a:p>
            <a:pPr marL="0" indent="0">
              <a:buNone/>
            </a:pPr>
            <a:endParaRPr lang="en-US" dirty="0"/>
          </a:p>
        </p:txBody>
      </p:sp>
    </p:spTree>
    <p:extLst>
      <p:ext uri="{BB962C8B-B14F-4D97-AF65-F5344CB8AC3E}">
        <p14:creationId xmlns:p14="http://schemas.microsoft.com/office/powerpoint/2010/main" val="3260005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B8A385-1F39-4AE4-AC66-D7E0B1199F14}"/>
              </a:ext>
            </a:extLst>
          </p:cNvPr>
          <p:cNvSpPr>
            <a:spLocks noGrp="1"/>
          </p:cNvSpPr>
          <p:nvPr>
            <p:ph type="title"/>
          </p:nvPr>
        </p:nvSpPr>
        <p:spPr/>
        <p:txBody>
          <a:bodyPr/>
          <a:lstStyle/>
          <a:p>
            <a:pPr algn="ctr"/>
            <a:r>
              <a:rPr lang="en-US" dirty="0"/>
              <a:t>Legacy of </a:t>
            </a:r>
            <a:r>
              <a:rPr lang="en-US" u="sng" dirty="0"/>
              <a:t>Fry</a:t>
            </a:r>
          </a:p>
        </p:txBody>
      </p:sp>
      <p:sp>
        <p:nvSpPr>
          <p:cNvPr id="3" name="Content Placeholder 2">
            <a:extLst>
              <a:ext uri="{FF2B5EF4-FFF2-40B4-BE49-F238E27FC236}">
                <a16:creationId xmlns:a16="http://schemas.microsoft.com/office/drawing/2014/main" xmlns="" id="{C97D1ADE-121A-4707-85AA-BC81AF90C037}"/>
              </a:ext>
            </a:extLst>
          </p:cNvPr>
          <p:cNvSpPr>
            <a:spLocks noGrp="1"/>
          </p:cNvSpPr>
          <p:nvPr>
            <p:ph idx="1"/>
          </p:nvPr>
        </p:nvSpPr>
        <p:spPr/>
        <p:txBody>
          <a:bodyPr/>
          <a:lstStyle/>
          <a:p>
            <a:pPr>
              <a:spcBef>
                <a:spcPts val="1200"/>
              </a:spcBef>
            </a:pPr>
            <a:r>
              <a:rPr lang="en-US" dirty="0"/>
              <a:t>A potentially larger impact</a:t>
            </a:r>
          </a:p>
          <a:p>
            <a:pPr>
              <a:spcBef>
                <a:spcPts val="1200"/>
              </a:spcBef>
            </a:pPr>
            <a:r>
              <a:rPr lang="en-US" dirty="0"/>
              <a:t>Must guard against claims of “artful pleading”</a:t>
            </a:r>
          </a:p>
          <a:p>
            <a:pPr>
              <a:spcBef>
                <a:spcPts val="1200"/>
              </a:spcBef>
            </a:pPr>
            <a:r>
              <a:rPr lang="en-US" dirty="0"/>
              <a:t>Nevertheless, non-instructional (those which potentially impact parents and staff) issues should fall squarely within the purview of Section 504</a:t>
            </a:r>
          </a:p>
          <a:p>
            <a:pPr lvl="1">
              <a:spcBef>
                <a:spcPts val="1200"/>
              </a:spcBef>
            </a:pPr>
            <a:r>
              <a:rPr lang="en-US" dirty="0"/>
              <a:t>Braille materials</a:t>
            </a:r>
          </a:p>
          <a:p>
            <a:pPr lvl="1">
              <a:spcBef>
                <a:spcPts val="1200"/>
              </a:spcBef>
            </a:pPr>
            <a:r>
              <a:rPr lang="en-US" dirty="0"/>
              <a:t>Accessible electronic materials</a:t>
            </a:r>
          </a:p>
          <a:p>
            <a:pPr lvl="1">
              <a:spcBef>
                <a:spcPts val="1200"/>
              </a:spcBef>
            </a:pPr>
            <a:r>
              <a:rPr lang="en-US" dirty="0"/>
              <a:t>Accessible software</a:t>
            </a:r>
          </a:p>
          <a:p>
            <a:pPr lvl="1">
              <a:spcBef>
                <a:spcPts val="1200"/>
              </a:spcBef>
            </a:pPr>
            <a:r>
              <a:rPr lang="en-US" dirty="0"/>
              <a:t>Accessible technology</a:t>
            </a:r>
          </a:p>
          <a:p>
            <a:pPr lvl="1"/>
            <a:endParaRPr lang="en-US" dirty="0"/>
          </a:p>
        </p:txBody>
      </p:sp>
    </p:spTree>
    <p:extLst>
      <p:ext uri="{BB962C8B-B14F-4D97-AF65-F5344CB8AC3E}">
        <p14:creationId xmlns:p14="http://schemas.microsoft.com/office/powerpoint/2010/main" val="905460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0875B-9843-472C-BAF3-7B1720D8C561}"/>
              </a:ext>
            </a:extLst>
          </p:cNvPr>
          <p:cNvSpPr>
            <a:spLocks noGrp="1"/>
          </p:cNvSpPr>
          <p:nvPr>
            <p:ph type="title"/>
          </p:nvPr>
        </p:nvSpPr>
        <p:spPr/>
        <p:txBody>
          <a:bodyPr/>
          <a:lstStyle/>
          <a:p>
            <a:pPr algn="ctr"/>
            <a:r>
              <a:rPr lang="en-US" dirty="0"/>
              <a:t>IEP versus Section 504</a:t>
            </a:r>
          </a:p>
        </p:txBody>
      </p:sp>
      <p:sp>
        <p:nvSpPr>
          <p:cNvPr id="3" name="Content Placeholder 2">
            <a:extLst>
              <a:ext uri="{FF2B5EF4-FFF2-40B4-BE49-F238E27FC236}">
                <a16:creationId xmlns:a16="http://schemas.microsoft.com/office/drawing/2014/main" xmlns="" id="{899842FF-0865-4168-B871-6C0692F2A643}"/>
              </a:ext>
            </a:extLst>
          </p:cNvPr>
          <p:cNvSpPr>
            <a:spLocks noGrp="1"/>
          </p:cNvSpPr>
          <p:nvPr>
            <p:ph idx="1"/>
          </p:nvPr>
        </p:nvSpPr>
        <p:spPr/>
        <p:txBody>
          <a:bodyPr>
            <a:normAutofit/>
          </a:bodyPr>
          <a:lstStyle/>
          <a:p>
            <a:pPr>
              <a:spcBef>
                <a:spcPts val="1200"/>
              </a:spcBef>
              <a:spcAft>
                <a:spcPts val="1200"/>
              </a:spcAft>
            </a:pPr>
            <a:r>
              <a:rPr lang="en-US" sz="4000" dirty="0"/>
              <a:t>For years, students have been told how lucky they are to have IEPs</a:t>
            </a:r>
          </a:p>
          <a:p>
            <a:pPr>
              <a:spcBef>
                <a:spcPts val="1200"/>
              </a:spcBef>
              <a:spcAft>
                <a:spcPts val="1200"/>
              </a:spcAft>
            </a:pPr>
            <a:r>
              <a:rPr lang="en-US" sz="4000" dirty="0"/>
              <a:t>They have been warned about the “loss of IEP protections” waiting for them in the post-secondary environment</a:t>
            </a:r>
          </a:p>
          <a:p>
            <a:pPr>
              <a:spcBef>
                <a:spcPts val="1200"/>
              </a:spcBef>
              <a:spcAft>
                <a:spcPts val="1200"/>
              </a:spcAft>
            </a:pPr>
            <a:r>
              <a:rPr lang="en-US" sz="4000" dirty="0"/>
              <a:t>Are these warnings valid?</a:t>
            </a:r>
          </a:p>
        </p:txBody>
      </p:sp>
    </p:spTree>
    <p:extLst>
      <p:ext uri="{BB962C8B-B14F-4D97-AF65-F5344CB8AC3E}">
        <p14:creationId xmlns:p14="http://schemas.microsoft.com/office/powerpoint/2010/main" val="506907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4F83EA-338E-473F-A827-BA5E90F7E87B}"/>
              </a:ext>
            </a:extLst>
          </p:cNvPr>
          <p:cNvSpPr>
            <a:spLocks noGrp="1"/>
          </p:cNvSpPr>
          <p:nvPr>
            <p:ph type="title"/>
          </p:nvPr>
        </p:nvSpPr>
        <p:spPr/>
        <p:txBody>
          <a:bodyPr/>
          <a:lstStyle/>
          <a:p>
            <a:pPr algn="ctr"/>
            <a:r>
              <a:rPr lang="en-US" dirty="0"/>
              <a:t>Accessibility Under IEP vs. 504</a:t>
            </a:r>
          </a:p>
        </p:txBody>
      </p:sp>
      <p:sp>
        <p:nvSpPr>
          <p:cNvPr id="3" name="Content Placeholder 2">
            <a:extLst>
              <a:ext uri="{FF2B5EF4-FFF2-40B4-BE49-F238E27FC236}">
                <a16:creationId xmlns:a16="http://schemas.microsoft.com/office/drawing/2014/main" xmlns="" id="{919ADE4E-599B-4F4A-9662-8C85058EA595}"/>
              </a:ext>
            </a:extLst>
          </p:cNvPr>
          <p:cNvSpPr>
            <a:spLocks noGrp="1"/>
          </p:cNvSpPr>
          <p:nvPr>
            <p:ph idx="1"/>
          </p:nvPr>
        </p:nvSpPr>
        <p:spPr>
          <a:xfrm>
            <a:off x="838200" y="1571348"/>
            <a:ext cx="10515600" cy="4696287"/>
          </a:xfrm>
        </p:spPr>
        <p:txBody>
          <a:bodyPr>
            <a:normAutofit lnSpcReduction="10000"/>
          </a:bodyPr>
          <a:lstStyle/>
          <a:p>
            <a:pPr>
              <a:spcBef>
                <a:spcPts val="1200"/>
              </a:spcBef>
            </a:pPr>
            <a:r>
              <a:rPr lang="en-US" dirty="0"/>
              <a:t>Dual enrollment student</a:t>
            </a:r>
          </a:p>
          <a:p>
            <a:pPr>
              <a:spcBef>
                <a:spcPts val="1200"/>
              </a:spcBef>
            </a:pPr>
            <a:r>
              <a:rPr lang="en-US" dirty="0"/>
              <a:t>High school classes </a:t>
            </a:r>
          </a:p>
          <a:p>
            <a:pPr lvl="1">
              <a:spcBef>
                <a:spcPts val="1200"/>
              </a:spcBef>
            </a:pPr>
            <a:r>
              <a:rPr lang="en-US" dirty="0"/>
              <a:t>Brick-and-mortar</a:t>
            </a:r>
          </a:p>
          <a:p>
            <a:pPr lvl="1">
              <a:spcBef>
                <a:spcPts val="1200"/>
              </a:spcBef>
            </a:pPr>
            <a:r>
              <a:rPr lang="en-US" dirty="0"/>
              <a:t>Cyber Charter</a:t>
            </a:r>
          </a:p>
          <a:p>
            <a:pPr>
              <a:spcBef>
                <a:spcPts val="1200"/>
              </a:spcBef>
            </a:pPr>
            <a:r>
              <a:rPr lang="en-US" dirty="0"/>
              <a:t>Post-secondary classes</a:t>
            </a:r>
          </a:p>
          <a:p>
            <a:pPr lvl="1">
              <a:spcBef>
                <a:spcPts val="1200"/>
              </a:spcBef>
            </a:pPr>
            <a:r>
              <a:rPr lang="en-US" dirty="0"/>
              <a:t>Community College classes</a:t>
            </a:r>
          </a:p>
          <a:p>
            <a:pPr lvl="1">
              <a:spcBef>
                <a:spcPts val="1200"/>
              </a:spcBef>
            </a:pPr>
            <a:r>
              <a:rPr lang="en-US" dirty="0"/>
              <a:t>Accessibility </a:t>
            </a:r>
          </a:p>
          <a:p>
            <a:pPr>
              <a:spcBef>
                <a:spcPts val="1200"/>
              </a:spcBef>
            </a:pPr>
            <a:r>
              <a:rPr lang="en-US" dirty="0"/>
              <a:t>Major differences</a:t>
            </a:r>
          </a:p>
          <a:p>
            <a:pPr lvl="1">
              <a:spcBef>
                <a:spcPts val="1200"/>
              </a:spcBef>
            </a:pPr>
            <a:r>
              <a:rPr lang="en-US" dirty="0"/>
              <a:t>Responsibility of the student</a:t>
            </a:r>
          </a:p>
          <a:p>
            <a:pPr lvl="1">
              <a:spcBef>
                <a:spcPts val="1200"/>
              </a:spcBef>
            </a:pPr>
            <a:r>
              <a:rPr lang="en-US" dirty="0"/>
              <a:t>Responsibility of the institution</a:t>
            </a:r>
          </a:p>
        </p:txBody>
      </p:sp>
    </p:spTree>
    <p:extLst>
      <p:ext uri="{BB962C8B-B14F-4D97-AF65-F5344CB8AC3E}">
        <p14:creationId xmlns:p14="http://schemas.microsoft.com/office/powerpoint/2010/main" val="3339983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C45D7E-5BF9-46FD-9A28-82A64DFCB92A}"/>
              </a:ext>
            </a:extLst>
          </p:cNvPr>
          <p:cNvSpPr>
            <a:spLocks noGrp="1"/>
          </p:cNvSpPr>
          <p:nvPr>
            <p:ph type="title"/>
          </p:nvPr>
        </p:nvSpPr>
        <p:spPr/>
        <p:txBody>
          <a:bodyPr/>
          <a:lstStyle/>
          <a:p>
            <a:pPr algn="ctr"/>
            <a:r>
              <a:rPr lang="en-US" dirty="0"/>
              <a:t>Post-secondary World</a:t>
            </a:r>
          </a:p>
        </p:txBody>
      </p:sp>
      <p:sp>
        <p:nvSpPr>
          <p:cNvPr id="3" name="Content Placeholder 2">
            <a:extLst>
              <a:ext uri="{FF2B5EF4-FFF2-40B4-BE49-F238E27FC236}">
                <a16:creationId xmlns:a16="http://schemas.microsoft.com/office/drawing/2014/main" xmlns="" id="{9964D7C0-7887-433B-9F06-FE786CA7D22A}"/>
              </a:ext>
            </a:extLst>
          </p:cNvPr>
          <p:cNvSpPr>
            <a:spLocks noGrp="1"/>
          </p:cNvSpPr>
          <p:nvPr>
            <p:ph idx="1"/>
          </p:nvPr>
        </p:nvSpPr>
        <p:spPr/>
        <p:txBody>
          <a:bodyPr/>
          <a:lstStyle/>
          <a:p>
            <a:pPr>
              <a:spcBef>
                <a:spcPts val="1200"/>
              </a:spcBef>
              <a:spcAft>
                <a:spcPts val="1200"/>
              </a:spcAft>
            </a:pPr>
            <a:r>
              <a:rPr lang="en-US" dirty="0"/>
              <a:t>Disassociation from “individualism” </a:t>
            </a:r>
          </a:p>
          <a:p>
            <a:pPr>
              <a:spcBef>
                <a:spcPts val="1200"/>
              </a:spcBef>
              <a:spcAft>
                <a:spcPts val="1200"/>
              </a:spcAft>
            </a:pPr>
            <a:r>
              <a:rPr lang="en-US" dirty="0"/>
              <a:t>Acknowledgement of institutional responsibility</a:t>
            </a:r>
          </a:p>
          <a:p>
            <a:pPr>
              <a:spcBef>
                <a:spcPts val="1200"/>
              </a:spcBef>
              <a:spcAft>
                <a:spcPts val="1200"/>
              </a:spcAft>
            </a:pPr>
            <a:r>
              <a:rPr lang="en-US" dirty="0"/>
              <a:t>Reality of lack of universal instructor understand of needs/buy-in</a:t>
            </a:r>
          </a:p>
          <a:p>
            <a:pPr>
              <a:spcBef>
                <a:spcPts val="1200"/>
              </a:spcBef>
              <a:spcAft>
                <a:spcPts val="1200"/>
              </a:spcAft>
            </a:pPr>
            <a:r>
              <a:rPr lang="en-US" dirty="0"/>
              <a:t>Increased student responsibility</a:t>
            </a:r>
          </a:p>
          <a:p>
            <a:pPr>
              <a:spcBef>
                <a:spcPts val="1200"/>
              </a:spcBef>
              <a:spcAft>
                <a:spcPts val="1200"/>
              </a:spcAft>
            </a:pPr>
            <a:r>
              <a:rPr lang="en-US" dirty="0"/>
              <a:t>Outcomes</a:t>
            </a:r>
          </a:p>
        </p:txBody>
      </p:sp>
    </p:spTree>
    <p:extLst>
      <p:ext uri="{BB962C8B-B14F-4D97-AF65-F5344CB8AC3E}">
        <p14:creationId xmlns:p14="http://schemas.microsoft.com/office/powerpoint/2010/main" val="173581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5364D2-59BD-4F2E-8C15-05063A96E885}"/>
              </a:ext>
            </a:extLst>
          </p:cNvPr>
          <p:cNvSpPr>
            <a:spLocks noGrp="1"/>
          </p:cNvSpPr>
          <p:nvPr>
            <p:ph type="title"/>
          </p:nvPr>
        </p:nvSpPr>
        <p:spPr/>
        <p:txBody>
          <a:bodyPr/>
          <a:lstStyle/>
          <a:p>
            <a:pPr algn="ctr"/>
            <a:r>
              <a:rPr lang="en-US" dirty="0"/>
              <a:t>Areas of Relative Strength</a:t>
            </a:r>
          </a:p>
        </p:txBody>
      </p:sp>
      <p:sp>
        <p:nvSpPr>
          <p:cNvPr id="3" name="Content Placeholder 2">
            <a:extLst>
              <a:ext uri="{FF2B5EF4-FFF2-40B4-BE49-F238E27FC236}">
                <a16:creationId xmlns:a16="http://schemas.microsoft.com/office/drawing/2014/main" xmlns="" id="{C356C60D-90AF-4C31-A7B2-E4D1E245D143}"/>
              </a:ext>
            </a:extLst>
          </p:cNvPr>
          <p:cNvSpPr>
            <a:spLocks noGrp="1"/>
          </p:cNvSpPr>
          <p:nvPr>
            <p:ph idx="1"/>
          </p:nvPr>
        </p:nvSpPr>
        <p:spPr>
          <a:xfrm>
            <a:off x="363983" y="1825625"/>
            <a:ext cx="11647503" cy="4351338"/>
          </a:xfrm>
        </p:spPr>
        <p:txBody>
          <a:bodyPr/>
          <a:lstStyle/>
          <a:p>
            <a:pPr>
              <a:spcBef>
                <a:spcPts val="1200"/>
              </a:spcBef>
              <a:spcAft>
                <a:spcPts val="1200"/>
              </a:spcAft>
            </a:pPr>
            <a:r>
              <a:rPr lang="en-US" sz="3600" dirty="0"/>
              <a:t>Institutional understanding of Section 504 responsibilities</a:t>
            </a:r>
          </a:p>
          <a:p>
            <a:pPr>
              <a:spcBef>
                <a:spcPts val="1200"/>
              </a:spcBef>
              <a:spcAft>
                <a:spcPts val="1200"/>
              </a:spcAft>
            </a:pPr>
            <a:r>
              <a:rPr lang="en-US" sz="3600" dirty="0"/>
              <a:t>Institutional development of accessibility services</a:t>
            </a:r>
          </a:p>
          <a:p>
            <a:pPr>
              <a:spcBef>
                <a:spcPts val="1200"/>
              </a:spcBef>
              <a:spcAft>
                <a:spcPts val="1200"/>
              </a:spcAft>
            </a:pPr>
            <a:r>
              <a:rPr lang="en-US" sz="3600" dirty="0"/>
              <a:t>Focus on accessibility of information</a:t>
            </a:r>
          </a:p>
          <a:p>
            <a:pPr lvl="1">
              <a:spcBef>
                <a:spcPts val="1200"/>
              </a:spcBef>
              <a:spcAft>
                <a:spcPts val="1200"/>
              </a:spcAft>
            </a:pPr>
            <a:r>
              <a:rPr lang="en-US" sz="3200" dirty="0"/>
              <a:t>Relieved from instructional component of accessibility</a:t>
            </a:r>
          </a:p>
          <a:p>
            <a:pPr lvl="1">
              <a:spcBef>
                <a:spcPts val="1200"/>
              </a:spcBef>
              <a:spcAft>
                <a:spcPts val="1200"/>
              </a:spcAft>
            </a:pPr>
            <a:r>
              <a:rPr lang="en-US" sz="3200" dirty="0"/>
              <a:t>Ability to rely on standardized criteria for accessibility</a:t>
            </a:r>
          </a:p>
          <a:p>
            <a:endParaRPr lang="en-US" dirty="0"/>
          </a:p>
          <a:p>
            <a:endParaRPr lang="en-US" dirty="0"/>
          </a:p>
        </p:txBody>
      </p:sp>
    </p:spTree>
    <p:extLst>
      <p:ext uri="{BB962C8B-B14F-4D97-AF65-F5344CB8AC3E}">
        <p14:creationId xmlns:p14="http://schemas.microsoft.com/office/powerpoint/2010/main" val="2212198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26E17B-C9F5-496B-A3BF-47522C55F90A}"/>
              </a:ext>
            </a:extLst>
          </p:cNvPr>
          <p:cNvSpPr>
            <a:spLocks noGrp="1"/>
          </p:cNvSpPr>
          <p:nvPr>
            <p:ph type="title"/>
          </p:nvPr>
        </p:nvSpPr>
        <p:spPr/>
        <p:txBody>
          <a:bodyPr/>
          <a:lstStyle/>
          <a:p>
            <a:pPr algn="ctr"/>
            <a:r>
              <a:rPr lang="en-US" dirty="0"/>
              <a:t>Areas Where Growth Is Still Needed</a:t>
            </a:r>
          </a:p>
        </p:txBody>
      </p:sp>
      <p:sp>
        <p:nvSpPr>
          <p:cNvPr id="3" name="Content Placeholder 2">
            <a:extLst>
              <a:ext uri="{FF2B5EF4-FFF2-40B4-BE49-F238E27FC236}">
                <a16:creationId xmlns:a16="http://schemas.microsoft.com/office/drawing/2014/main" xmlns="" id="{71083EC1-A39B-4D60-91A0-833181B812E9}"/>
              </a:ext>
            </a:extLst>
          </p:cNvPr>
          <p:cNvSpPr>
            <a:spLocks noGrp="1"/>
          </p:cNvSpPr>
          <p:nvPr>
            <p:ph idx="1"/>
          </p:nvPr>
        </p:nvSpPr>
        <p:spPr>
          <a:xfrm>
            <a:off x="372861" y="1825624"/>
            <a:ext cx="11540971" cy="4667251"/>
          </a:xfrm>
        </p:spPr>
        <p:txBody>
          <a:bodyPr/>
          <a:lstStyle/>
          <a:p>
            <a:pPr>
              <a:spcBef>
                <a:spcPts val="2400"/>
              </a:spcBef>
              <a:spcAft>
                <a:spcPts val="2400"/>
              </a:spcAft>
            </a:pPr>
            <a:r>
              <a:rPr lang="en-US" sz="3600" dirty="0"/>
              <a:t>“Low incidence” accessibility needs still must be addressed</a:t>
            </a:r>
          </a:p>
          <a:p>
            <a:pPr>
              <a:spcBef>
                <a:spcPts val="2400"/>
              </a:spcBef>
              <a:spcAft>
                <a:spcPts val="2400"/>
              </a:spcAft>
            </a:pPr>
            <a:r>
              <a:rPr lang="en-US" sz="3600" dirty="0"/>
              <a:t>“Difficult” accommodations still must be addressed </a:t>
            </a:r>
          </a:p>
          <a:p>
            <a:pPr>
              <a:spcBef>
                <a:spcPts val="2400"/>
              </a:spcBef>
              <a:spcAft>
                <a:spcPts val="2400"/>
              </a:spcAft>
            </a:pPr>
            <a:r>
              <a:rPr lang="en-US" sz="3600" dirty="0"/>
              <a:t>“Expensive” accommodations still must be addressed </a:t>
            </a:r>
          </a:p>
          <a:p>
            <a:pPr>
              <a:spcBef>
                <a:spcPts val="2400"/>
              </a:spcBef>
              <a:spcAft>
                <a:spcPts val="2400"/>
              </a:spcAft>
            </a:pPr>
            <a:r>
              <a:rPr lang="en-US" sz="3600" dirty="0"/>
              <a:t>“This” is everyone’s job, regardless of status, tenure, field, etc.</a:t>
            </a:r>
          </a:p>
        </p:txBody>
      </p:sp>
    </p:spTree>
    <p:extLst>
      <p:ext uri="{BB962C8B-B14F-4D97-AF65-F5344CB8AC3E}">
        <p14:creationId xmlns:p14="http://schemas.microsoft.com/office/powerpoint/2010/main" val="3245335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D7FF6E-46EA-41E7-9FB3-6EF8248239BD}"/>
              </a:ext>
            </a:extLst>
          </p:cNvPr>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3245474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D52251-C9B1-4151-9437-C969587B4C3C}"/>
              </a:ext>
            </a:extLst>
          </p:cNvPr>
          <p:cNvSpPr>
            <a:spLocks noGrp="1"/>
          </p:cNvSpPr>
          <p:nvPr>
            <p:ph type="title"/>
          </p:nvPr>
        </p:nvSpPr>
        <p:spPr/>
        <p:txBody>
          <a:bodyPr/>
          <a:lstStyle/>
          <a:p>
            <a:pPr algn="ctr"/>
            <a:r>
              <a:rPr lang="en-US" dirty="0"/>
              <a:t>Contact us</a:t>
            </a:r>
          </a:p>
        </p:txBody>
      </p:sp>
      <p:sp>
        <p:nvSpPr>
          <p:cNvPr id="3" name="Content Placeholder 2">
            <a:extLst>
              <a:ext uri="{FF2B5EF4-FFF2-40B4-BE49-F238E27FC236}">
                <a16:creationId xmlns:a16="http://schemas.microsoft.com/office/drawing/2014/main" xmlns="" id="{A7CE1883-6051-452E-825B-93F694404381}"/>
              </a:ext>
            </a:extLst>
          </p:cNvPr>
          <p:cNvSpPr>
            <a:spLocks noGrp="1"/>
          </p:cNvSpPr>
          <p:nvPr>
            <p:ph idx="1"/>
          </p:nvPr>
        </p:nvSpPr>
        <p:spPr/>
        <p:txBody>
          <a:bodyPr/>
          <a:lstStyle/>
          <a:p>
            <a:r>
              <a:rPr lang="en-US" dirty="0"/>
              <a:t>Carlton Anne Cook Walker</a:t>
            </a:r>
          </a:p>
          <a:p>
            <a:pPr lvl="1"/>
            <a:r>
              <a:rPr lang="en-US" dirty="0">
                <a:hlinkClick r:id="rId2"/>
              </a:rPr>
              <a:t>AttorneyWalker@gmail.com</a:t>
            </a:r>
            <a:endParaRPr lang="en-US" dirty="0"/>
          </a:p>
          <a:p>
            <a:pPr lvl="1"/>
            <a:r>
              <a:rPr lang="en-US" dirty="0"/>
              <a:t>Cell: (717) 658-9894 (voice or text)</a:t>
            </a:r>
          </a:p>
          <a:p>
            <a:pPr lvl="1"/>
            <a:r>
              <a:rPr lang="en-US" dirty="0"/>
              <a:t>101 Kelly Drive, Carlisle, PA, 17015</a:t>
            </a:r>
          </a:p>
          <a:p>
            <a:pPr marL="0" indent="0">
              <a:buNone/>
            </a:pPr>
            <a:endParaRPr lang="en-US" dirty="0"/>
          </a:p>
          <a:p>
            <a:r>
              <a:rPr lang="en-US" dirty="0"/>
              <a:t>Anna Catherine Walker</a:t>
            </a:r>
          </a:p>
          <a:p>
            <a:pPr lvl="1"/>
            <a:r>
              <a:rPr lang="en-US" dirty="0">
                <a:hlinkClick r:id="rId3"/>
              </a:rPr>
              <a:t>MissAnnaWalker@gmail.com</a:t>
            </a:r>
            <a:endParaRPr lang="en-US" dirty="0"/>
          </a:p>
          <a:p>
            <a:pPr lvl="1"/>
            <a:r>
              <a:rPr lang="en-US" dirty="0"/>
              <a:t>Cell: (717) 658-9239 (voice or text)</a:t>
            </a:r>
          </a:p>
          <a:p>
            <a:pPr lvl="1"/>
            <a:r>
              <a:rPr lang="en-US" dirty="0"/>
              <a:t>101 Kelly Drive, Carlisle, PA, 17015</a:t>
            </a:r>
          </a:p>
          <a:p>
            <a:endParaRPr lang="en-US" dirty="0"/>
          </a:p>
        </p:txBody>
      </p:sp>
    </p:spTree>
    <p:extLst>
      <p:ext uri="{BB962C8B-B14F-4D97-AF65-F5344CB8AC3E}">
        <p14:creationId xmlns:p14="http://schemas.microsoft.com/office/powerpoint/2010/main" val="94817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884AAD-3E15-4BDC-9CA7-76AA4C2412BA}"/>
              </a:ext>
            </a:extLst>
          </p:cNvPr>
          <p:cNvSpPr>
            <a:spLocks noGrp="1"/>
          </p:cNvSpPr>
          <p:nvPr>
            <p:ph type="title"/>
          </p:nvPr>
        </p:nvSpPr>
        <p:spPr/>
        <p:txBody>
          <a:bodyPr/>
          <a:lstStyle/>
          <a:p>
            <a:pPr algn="ctr"/>
            <a:r>
              <a:rPr lang="en-US" dirty="0"/>
              <a:t>Anna Catherine Walker</a:t>
            </a:r>
          </a:p>
        </p:txBody>
      </p:sp>
      <p:sp>
        <p:nvSpPr>
          <p:cNvPr id="3" name="Content Placeholder 2">
            <a:extLst>
              <a:ext uri="{FF2B5EF4-FFF2-40B4-BE49-F238E27FC236}">
                <a16:creationId xmlns:a16="http://schemas.microsoft.com/office/drawing/2014/main" xmlns="" id="{48858266-C79A-42B2-BA06-5510BADF6143}"/>
              </a:ext>
            </a:extLst>
          </p:cNvPr>
          <p:cNvSpPr>
            <a:spLocks noGrp="1"/>
          </p:cNvSpPr>
          <p:nvPr>
            <p:ph idx="1"/>
          </p:nvPr>
        </p:nvSpPr>
        <p:spPr>
          <a:xfrm>
            <a:off x="150920" y="1690688"/>
            <a:ext cx="11931589" cy="4486275"/>
          </a:xfrm>
        </p:spPr>
        <p:txBody>
          <a:bodyPr>
            <a:normAutofit fontScale="92500" lnSpcReduction="20000"/>
          </a:bodyPr>
          <a:lstStyle/>
          <a:p>
            <a:pPr marL="0" indent="0">
              <a:buNone/>
            </a:pPr>
            <a:r>
              <a:rPr lang="en-US" sz="3000" dirty="0"/>
              <a:t>High school senior, Commonwealth Charter Academy</a:t>
            </a:r>
            <a:endParaRPr lang="en-US" dirty="0"/>
          </a:p>
          <a:p>
            <a:pPr lvl="1"/>
            <a:r>
              <a:rPr lang="en-US" dirty="0"/>
              <a:t>Academics taught through a virtual platform</a:t>
            </a:r>
          </a:p>
          <a:p>
            <a:pPr lvl="1"/>
            <a:r>
              <a:rPr lang="en-US" dirty="0"/>
              <a:t>Related services received in person at home</a:t>
            </a:r>
          </a:p>
          <a:p>
            <a:pPr lvl="1"/>
            <a:r>
              <a:rPr lang="en-US" dirty="0"/>
              <a:t>Attended brick-and-mortar public schools through the end of tenth grade</a:t>
            </a:r>
          </a:p>
          <a:p>
            <a:pPr marL="0" indent="0">
              <a:buNone/>
            </a:pPr>
            <a:endParaRPr lang="en-US" dirty="0"/>
          </a:p>
          <a:p>
            <a:pPr marL="0" indent="0">
              <a:buNone/>
            </a:pPr>
            <a:r>
              <a:rPr lang="en-US" sz="3000" dirty="0"/>
              <a:t>Dual-enrolled at Harrisburg Area Community College</a:t>
            </a:r>
            <a:endParaRPr lang="en-US" dirty="0"/>
          </a:p>
          <a:p>
            <a:pPr lvl="1"/>
            <a:r>
              <a:rPr lang="en-US" dirty="0"/>
              <a:t>On campus classes at both the Harrisburg and York campuses</a:t>
            </a:r>
          </a:p>
          <a:p>
            <a:pPr lvl="1"/>
            <a:r>
              <a:rPr lang="en-US" dirty="0"/>
              <a:t>Online classes as well</a:t>
            </a:r>
          </a:p>
          <a:p>
            <a:pPr marL="0" indent="0">
              <a:buNone/>
            </a:pPr>
            <a:endParaRPr lang="en-US" dirty="0"/>
          </a:p>
          <a:p>
            <a:pPr marL="0" indent="0">
              <a:buNone/>
            </a:pPr>
            <a:r>
              <a:rPr lang="en-US" sz="3000" dirty="0"/>
              <a:t>President, Capital Chapter of the National Federation of the Blind of Pennsylvania</a:t>
            </a:r>
          </a:p>
          <a:p>
            <a:pPr marL="0" indent="0">
              <a:buNone/>
            </a:pPr>
            <a:endParaRPr lang="en-US" dirty="0"/>
          </a:p>
          <a:p>
            <a:pPr marL="0" indent="0">
              <a:buNone/>
            </a:pPr>
            <a:r>
              <a:rPr lang="en-US" sz="3000" dirty="0"/>
              <a:t>Vice-president of the Pennsylvania Association of Blind Students</a:t>
            </a:r>
            <a:endParaRPr lang="en-US" dirty="0"/>
          </a:p>
          <a:p>
            <a:endParaRPr lang="en-US" dirty="0"/>
          </a:p>
        </p:txBody>
      </p:sp>
    </p:spTree>
    <p:extLst>
      <p:ext uri="{BB962C8B-B14F-4D97-AF65-F5344CB8AC3E}">
        <p14:creationId xmlns:p14="http://schemas.microsoft.com/office/powerpoint/2010/main" val="191001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F952FD-B844-4D12-B633-847112409488}"/>
              </a:ext>
            </a:extLst>
          </p:cNvPr>
          <p:cNvSpPr>
            <a:spLocks noGrp="1"/>
          </p:cNvSpPr>
          <p:nvPr>
            <p:ph type="title"/>
          </p:nvPr>
        </p:nvSpPr>
        <p:spPr/>
        <p:txBody>
          <a:bodyPr/>
          <a:lstStyle/>
          <a:p>
            <a:pPr algn="ctr"/>
            <a:r>
              <a:rPr lang="en-US" dirty="0"/>
              <a:t>Eligibility for Blind Students</a:t>
            </a:r>
          </a:p>
        </p:txBody>
      </p:sp>
      <p:sp>
        <p:nvSpPr>
          <p:cNvPr id="3" name="Content Placeholder 2">
            <a:extLst>
              <a:ext uri="{FF2B5EF4-FFF2-40B4-BE49-F238E27FC236}">
                <a16:creationId xmlns:a16="http://schemas.microsoft.com/office/drawing/2014/main" xmlns="" id="{6B355BC2-AF0B-4BCA-AB80-7EEF41458FD4}"/>
              </a:ext>
            </a:extLst>
          </p:cNvPr>
          <p:cNvSpPr>
            <a:spLocks noGrp="1"/>
          </p:cNvSpPr>
          <p:nvPr>
            <p:ph idx="1"/>
          </p:nvPr>
        </p:nvSpPr>
        <p:spPr/>
        <p:txBody>
          <a:bodyPr/>
          <a:lstStyle/>
          <a:p>
            <a:r>
              <a:rPr lang="en-US" dirty="0"/>
              <a:t>Definition</a:t>
            </a:r>
          </a:p>
          <a:p>
            <a:r>
              <a:rPr lang="en-US" dirty="0"/>
              <a:t>Varying state regulations and local implementation</a:t>
            </a:r>
          </a:p>
          <a:p>
            <a:r>
              <a:rPr lang="en-US" dirty="0"/>
              <a:t>May 22, 2017 Dear Colleague Letter on this issue </a:t>
            </a:r>
          </a:p>
          <a:p>
            <a:r>
              <a:rPr lang="en-US" dirty="0"/>
              <a:t>Despite this guidance, state regulations and local implementation continue to vary</a:t>
            </a:r>
          </a:p>
          <a:p>
            <a:endParaRPr lang="en-US" dirty="0"/>
          </a:p>
        </p:txBody>
      </p:sp>
    </p:spTree>
    <p:extLst>
      <p:ext uri="{BB962C8B-B14F-4D97-AF65-F5344CB8AC3E}">
        <p14:creationId xmlns:p14="http://schemas.microsoft.com/office/powerpoint/2010/main" val="1279341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DB333C-954A-4599-8D4A-819367A1EC4E}"/>
              </a:ext>
            </a:extLst>
          </p:cNvPr>
          <p:cNvSpPr>
            <a:spLocks noGrp="1"/>
          </p:cNvSpPr>
          <p:nvPr>
            <p:ph type="title"/>
          </p:nvPr>
        </p:nvSpPr>
        <p:spPr/>
        <p:txBody>
          <a:bodyPr>
            <a:normAutofit/>
          </a:bodyPr>
          <a:lstStyle/>
          <a:p>
            <a:pPr algn="ctr"/>
            <a:r>
              <a:rPr lang="en-US" dirty="0"/>
              <a:t>Importance of Accurate and Complete Identification of All Areas of Disability</a:t>
            </a:r>
          </a:p>
        </p:txBody>
      </p:sp>
      <p:sp>
        <p:nvSpPr>
          <p:cNvPr id="3" name="Content Placeholder 2">
            <a:extLst>
              <a:ext uri="{FF2B5EF4-FFF2-40B4-BE49-F238E27FC236}">
                <a16:creationId xmlns:a16="http://schemas.microsoft.com/office/drawing/2014/main" xmlns="" id="{93BCAFA0-BB94-42A6-A6F1-45EA97722135}"/>
              </a:ext>
            </a:extLst>
          </p:cNvPr>
          <p:cNvSpPr>
            <a:spLocks noGrp="1"/>
          </p:cNvSpPr>
          <p:nvPr>
            <p:ph idx="1"/>
          </p:nvPr>
        </p:nvSpPr>
        <p:spPr>
          <a:xfrm>
            <a:off x="257452" y="1825625"/>
            <a:ext cx="11567604" cy="4667250"/>
          </a:xfrm>
        </p:spPr>
        <p:txBody>
          <a:bodyPr>
            <a:normAutofit/>
          </a:bodyPr>
          <a:lstStyle/>
          <a:p>
            <a:pPr>
              <a:spcBef>
                <a:spcPts val="1200"/>
              </a:spcBef>
            </a:pPr>
            <a:r>
              <a:rPr lang="en-US" dirty="0"/>
              <a:t>Assessment tools must meet IDEA requirements</a:t>
            </a:r>
          </a:p>
          <a:p>
            <a:pPr lvl="1">
              <a:spcBef>
                <a:spcPts val="1200"/>
              </a:spcBef>
            </a:pPr>
            <a:r>
              <a:rPr lang="en-US" dirty="0"/>
              <a:t>In the blindness field (also inaccurately and unfortunately called the “vision” field), the most commonly-used assessments do not meet IDEA requirements</a:t>
            </a:r>
          </a:p>
          <a:p>
            <a:pPr lvl="1">
              <a:spcBef>
                <a:spcPts val="1200"/>
              </a:spcBef>
            </a:pPr>
            <a:r>
              <a:rPr lang="en-US" dirty="0"/>
              <a:t>Valid assessments exist, but many educators do not use them</a:t>
            </a:r>
          </a:p>
          <a:p>
            <a:pPr lvl="2">
              <a:spcBef>
                <a:spcPts val="1200"/>
              </a:spcBef>
            </a:pPr>
            <a:r>
              <a:rPr lang="en-US" dirty="0"/>
              <a:t>When other disabilities are present, blindness is often not identified</a:t>
            </a:r>
          </a:p>
          <a:p>
            <a:pPr lvl="2">
              <a:spcBef>
                <a:spcPts val="1200"/>
              </a:spcBef>
            </a:pPr>
            <a:r>
              <a:rPr lang="en-US" dirty="0"/>
              <a:t>Students who are twice exceptional, thrice exceptional, or having even more exceptionalities (both disabilities and giftedness) often “fall through the cracks”</a:t>
            </a:r>
          </a:p>
          <a:p>
            <a:pPr>
              <a:spcBef>
                <a:spcPts val="1200"/>
              </a:spcBef>
            </a:pPr>
            <a:r>
              <a:rPr lang="en-US" dirty="0"/>
              <a:t>Accuracy of identification DOES matter</a:t>
            </a:r>
          </a:p>
          <a:p>
            <a:pPr lvl="1">
              <a:spcBef>
                <a:spcPts val="1200"/>
              </a:spcBef>
            </a:pPr>
            <a:r>
              <a:rPr lang="en-US" dirty="0"/>
              <a:t>IDEA requirement</a:t>
            </a:r>
          </a:p>
          <a:p>
            <a:pPr lvl="1">
              <a:spcBef>
                <a:spcPts val="1200"/>
              </a:spcBef>
            </a:pPr>
            <a:r>
              <a:rPr lang="en-US" dirty="0"/>
              <a:t>Implementation of the Braille Provision dependent on VI/B identification</a:t>
            </a:r>
          </a:p>
          <a:p>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673197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0C732F-C848-4323-990F-1B83CD8DB1DD}"/>
              </a:ext>
            </a:extLst>
          </p:cNvPr>
          <p:cNvSpPr>
            <a:spLocks noGrp="1"/>
          </p:cNvSpPr>
          <p:nvPr>
            <p:ph type="title"/>
          </p:nvPr>
        </p:nvSpPr>
        <p:spPr/>
        <p:txBody>
          <a:bodyPr/>
          <a:lstStyle/>
          <a:p>
            <a:pPr algn="ctr"/>
            <a:r>
              <a:rPr lang="en-US" dirty="0"/>
              <a:t>Special Factors	</a:t>
            </a:r>
          </a:p>
        </p:txBody>
      </p:sp>
      <p:sp>
        <p:nvSpPr>
          <p:cNvPr id="3" name="Content Placeholder 2">
            <a:extLst>
              <a:ext uri="{FF2B5EF4-FFF2-40B4-BE49-F238E27FC236}">
                <a16:creationId xmlns:a16="http://schemas.microsoft.com/office/drawing/2014/main" xmlns="" id="{7161D9E9-622F-44F0-9765-9F4AB8B3E0C9}"/>
              </a:ext>
            </a:extLst>
          </p:cNvPr>
          <p:cNvSpPr>
            <a:spLocks noGrp="1"/>
          </p:cNvSpPr>
          <p:nvPr>
            <p:ph idx="1"/>
          </p:nvPr>
        </p:nvSpPr>
        <p:spPr/>
        <p:txBody>
          <a:bodyPr>
            <a:normAutofit fontScale="92500" lnSpcReduction="10000"/>
          </a:bodyPr>
          <a:lstStyle/>
          <a:p>
            <a:pPr lvl="0">
              <a:spcBef>
                <a:spcPts val="1200"/>
              </a:spcBef>
              <a:spcAft>
                <a:spcPts val="600"/>
              </a:spcAft>
            </a:pPr>
            <a:r>
              <a:rPr lang="en-US" sz="3600" dirty="0"/>
              <a:t>20 U.S.C. section 1414 (d)(3)(B)(</a:t>
            </a:r>
            <a:r>
              <a:rPr lang="en-US" sz="3600" dirty="0" err="1"/>
              <a:t>i</a:t>
            </a:r>
            <a:r>
              <a:rPr lang="en-US" sz="3600" dirty="0"/>
              <a:t>-v)</a:t>
            </a:r>
          </a:p>
          <a:p>
            <a:pPr lvl="0">
              <a:spcBef>
                <a:spcPts val="1200"/>
              </a:spcBef>
              <a:spcAft>
                <a:spcPts val="600"/>
              </a:spcAft>
            </a:pPr>
            <a:r>
              <a:rPr lang="en-US" sz="3600" dirty="0"/>
              <a:t>Must be considered at EVERY IEP meeting</a:t>
            </a:r>
          </a:p>
          <a:p>
            <a:pPr lvl="1">
              <a:spcBef>
                <a:spcPts val="1200"/>
              </a:spcBef>
              <a:spcAft>
                <a:spcPts val="600"/>
              </a:spcAft>
            </a:pPr>
            <a:r>
              <a:rPr lang="en-US" sz="3200" dirty="0"/>
              <a:t>Behavior impeding the learning of self or others</a:t>
            </a:r>
          </a:p>
          <a:p>
            <a:pPr lvl="1">
              <a:spcBef>
                <a:spcPts val="1200"/>
              </a:spcBef>
              <a:spcAft>
                <a:spcPts val="600"/>
              </a:spcAft>
            </a:pPr>
            <a:r>
              <a:rPr lang="en-US" sz="3200" dirty="0"/>
              <a:t>Limited English proficiency</a:t>
            </a:r>
          </a:p>
          <a:p>
            <a:pPr lvl="1">
              <a:spcBef>
                <a:spcPts val="1200"/>
              </a:spcBef>
              <a:spcAft>
                <a:spcPts val="600"/>
              </a:spcAft>
            </a:pPr>
            <a:r>
              <a:rPr lang="en-US" sz="3200" dirty="0"/>
              <a:t>Braille provision</a:t>
            </a:r>
          </a:p>
          <a:p>
            <a:pPr lvl="1">
              <a:spcBef>
                <a:spcPts val="1200"/>
              </a:spcBef>
              <a:spcAft>
                <a:spcPts val="600"/>
              </a:spcAft>
            </a:pPr>
            <a:r>
              <a:rPr lang="en-US" sz="3200" dirty="0"/>
              <a:t>Communication needs</a:t>
            </a:r>
          </a:p>
          <a:p>
            <a:pPr lvl="1">
              <a:spcBef>
                <a:spcPts val="1200"/>
              </a:spcBef>
              <a:spcAft>
                <a:spcPts val="600"/>
              </a:spcAft>
            </a:pPr>
            <a:r>
              <a:rPr lang="en-US" sz="3200" dirty="0"/>
              <a:t>Assistive technology</a:t>
            </a:r>
          </a:p>
          <a:p>
            <a:endParaRPr lang="en-US" dirty="0"/>
          </a:p>
        </p:txBody>
      </p:sp>
    </p:spTree>
    <p:extLst>
      <p:ext uri="{BB962C8B-B14F-4D97-AF65-F5344CB8AC3E}">
        <p14:creationId xmlns:p14="http://schemas.microsoft.com/office/powerpoint/2010/main" val="1687242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BD3790-DD77-4C11-A51B-6B89D33D91B1}"/>
              </a:ext>
            </a:extLst>
          </p:cNvPr>
          <p:cNvSpPr>
            <a:spLocks noGrp="1"/>
          </p:cNvSpPr>
          <p:nvPr>
            <p:ph type="title"/>
          </p:nvPr>
        </p:nvSpPr>
        <p:spPr>
          <a:xfrm>
            <a:off x="310718" y="365125"/>
            <a:ext cx="11478828" cy="1325563"/>
          </a:xfrm>
        </p:spPr>
        <p:txBody>
          <a:bodyPr/>
          <a:lstStyle/>
          <a:p>
            <a:pPr algn="ctr"/>
            <a:r>
              <a:rPr lang="en-US" dirty="0"/>
              <a:t>Behavior impeding the learning of self or others</a:t>
            </a:r>
          </a:p>
        </p:txBody>
      </p:sp>
      <p:sp>
        <p:nvSpPr>
          <p:cNvPr id="3" name="Content Placeholder 2">
            <a:extLst>
              <a:ext uri="{FF2B5EF4-FFF2-40B4-BE49-F238E27FC236}">
                <a16:creationId xmlns:a16="http://schemas.microsoft.com/office/drawing/2014/main" xmlns="" id="{79DDBE04-A2EC-4D9F-9072-F048116488FF}"/>
              </a:ext>
            </a:extLst>
          </p:cNvPr>
          <p:cNvSpPr>
            <a:spLocks noGrp="1"/>
          </p:cNvSpPr>
          <p:nvPr>
            <p:ph idx="1"/>
          </p:nvPr>
        </p:nvSpPr>
        <p:spPr>
          <a:xfrm>
            <a:off x="838200" y="1500326"/>
            <a:ext cx="10515600" cy="5113537"/>
          </a:xfrm>
        </p:spPr>
        <p:txBody>
          <a:bodyPr>
            <a:normAutofit/>
          </a:bodyPr>
          <a:lstStyle/>
          <a:p>
            <a:pPr>
              <a:spcBef>
                <a:spcPts val="1200"/>
              </a:spcBef>
              <a:spcAft>
                <a:spcPts val="600"/>
              </a:spcAft>
            </a:pPr>
            <a:r>
              <a:rPr lang="en-US" sz="2400" dirty="0"/>
              <a:t>“in the case of a child whose behavior impedes the child’s learning or that of others, consider the use of positive behavioral interventions and supports, and other strategies, to address that behavior” [20 U.S.C. section 1414 (d)(3)(B)(</a:t>
            </a:r>
            <a:r>
              <a:rPr lang="en-US" sz="2400" dirty="0" err="1"/>
              <a:t>i</a:t>
            </a:r>
            <a:r>
              <a:rPr lang="en-US" sz="2400" dirty="0"/>
              <a:t>)]</a:t>
            </a:r>
          </a:p>
          <a:p>
            <a:pPr>
              <a:spcBef>
                <a:spcPts val="1200"/>
              </a:spcBef>
              <a:spcAft>
                <a:spcPts val="600"/>
              </a:spcAft>
            </a:pPr>
            <a:r>
              <a:rPr lang="en-US" sz="2400" dirty="0"/>
              <a:t>Big warning flag!</a:t>
            </a:r>
          </a:p>
          <a:p>
            <a:pPr lvl="1">
              <a:spcBef>
                <a:spcPts val="1200"/>
              </a:spcBef>
              <a:spcAft>
                <a:spcPts val="600"/>
              </a:spcAft>
            </a:pPr>
            <a:r>
              <a:rPr lang="en-US" sz="2000" dirty="0"/>
              <a:t>Sometimes used to pigeonhole children and then ignore their real needs</a:t>
            </a:r>
          </a:p>
          <a:p>
            <a:pPr lvl="1">
              <a:spcBef>
                <a:spcPts val="1200"/>
              </a:spcBef>
              <a:spcAft>
                <a:spcPts val="600"/>
              </a:spcAft>
            </a:pPr>
            <a:r>
              <a:rPr lang="en-US" sz="2000" dirty="0"/>
              <a:t>For students with sensory disabilities, like blindness, IEP inadequacy can cause behavioral problems</a:t>
            </a:r>
          </a:p>
          <a:p>
            <a:pPr lvl="1">
              <a:spcBef>
                <a:spcPts val="1200"/>
              </a:spcBef>
              <a:spcAft>
                <a:spcPts val="600"/>
              </a:spcAft>
            </a:pPr>
            <a:r>
              <a:rPr lang="en-US" sz="2000" dirty="0"/>
              <a:t>Dear Colleague Letter of August 1, 2016 </a:t>
            </a:r>
          </a:p>
          <a:p>
            <a:pPr>
              <a:spcBef>
                <a:spcPts val="1200"/>
              </a:spcBef>
              <a:spcAft>
                <a:spcPts val="600"/>
              </a:spcAft>
            </a:pPr>
            <a:r>
              <a:rPr lang="en-US" sz="2400" dirty="0"/>
              <a:t>We must look at the adequacy of the IEP and its implementation</a:t>
            </a:r>
          </a:p>
          <a:p>
            <a:pPr lvl="1">
              <a:spcBef>
                <a:spcPts val="1200"/>
              </a:spcBef>
              <a:spcAft>
                <a:spcPts val="600"/>
              </a:spcAft>
            </a:pPr>
            <a:r>
              <a:rPr lang="en-US" sz="2000" dirty="0"/>
              <a:t>Must address behavior in the meantime</a:t>
            </a:r>
            <a:endParaRPr lang="en-US" sz="1800" dirty="0"/>
          </a:p>
          <a:p>
            <a:pPr lvl="1">
              <a:spcBef>
                <a:spcPts val="1200"/>
              </a:spcBef>
              <a:spcAft>
                <a:spcPts val="600"/>
              </a:spcAft>
            </a:pPr>
            <a:r>
              <a:rPr lang="en-US" sz="2000" dirty="0"/>
              <a:t>However, data regarding IEP implementation must be taken and reviewed</a:t>
            </a:r>
            <a:endParaRPr lang="en-US" sz="1800" dirty="0"/>
          </a:p>
          <a:p>
            <a:pPr lvl="1"/>
            <a:endParaRPr lang="en-US" dirty="0"/>
          </a:p>
          <a:p>
            <a:endParaRPr lang="en-US" dirty="0"/>
          </a:p>
          <a:p>
            <a:endParaRPr lang="en-US" dirty="0"/>
          </a:p>
        </p:txBody>
      </p:sp>
    </p:spTree>
    <p:extLst>
      <p:ext uri="{BB962C8B-B14F-4D97-AF65-F5344CB8AC3E}">
        <p14:creationId xmlns:p14="http://schemas.microsoft.com/office/powerpoint/2010/main" val="3255809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82DE87-F786-4777-A3D1-EE4F5A52551A}"/>
              </a:ext>
            </a:extLst>
          </p:cNvPr>
          <p:cNvSpPr>
            <a:spLocks noGrp="1"/>
          </p:cNvSpPr>
          <p:nvPr>
            <p:ph type="title"/>
          </p:nvPr>
        </p:nvSpPr>
        <p:spPr/>
        <p:txBody>
          <a:bodyPr/>
          <a:lstStyle/>
          <a:p>
            <a:pPr algn="ctr"/>
            <a:r>
              <a:rPr lang="en-US" dirty="0"/>
              <a:t>Limited English proficiency</a:t>
            </a:r>
          </a:p>
        </p:txBody>
      </p:sp>
      <p:sp>
        <p:nvSpPr>
          <p:cNvPr id="3" name="Content Placeholder 2">
            <a:extLst>
              <a:ext uri="{FF2B5EF4-FFF2-40B4-BE49-F238E27FC236}">
                <a16:creationId xmlns:a16="http://schemas.microsoft.com/office/drawing/2014/main" xmlns="" id="{689AF622-4084-4E6B-B30F-9A7CD03C5E1F}"/>
              </a:ext>
            </a:extLst>
          </p:cNvPr>
          <p:cNvSpPr>
            <a:spLocks noGrp="1"/>
          </p:cNvSpPr>
          <p:nvPr>
            <p:ph idx="1"/>
          </p:nvPr>
        </p:nvSpPr>
        <p:spPr/>
        <p:txBody>
          <a:bodyPr>
            <a:normAutofit fontScale="92500"/>
          </a:bodyPr>
          <a:lstStyle/>
          <a:p>
            <a:pPr>
              <a:spcBef>
                <a:spcPts val="1200"/>
              </a:spcBef>
            </a:pPr>
            <a:r>
              <a:rPr lang="en-US" sz="2600" dirty="0"/>
              <a:t>“in the case of a child with limited English proficiency, consider the language needs of the child as such needs relate to the child’s IEP” [20 U.S.C. section 1414 (d)(3)(B)(ii)]</a:t>
            </a:r>
          </a:p>
          <a:p>
            <a:pPr>
              <a:spcBef>
                <a:spcPts val="1200"/>
              </a:spcBef>
            </a:pPr>
            <a:r>
              <a:rPr lang="en-US" dirty="0"/>
              <a:t>Blind children with limited English proficiency often fall through the cracks</a:t>
            </a:r>
          </a:p>
          <a:p>
            <a:pPr lvl="1">
              <a:spcBef>
                <a:spcPts val="1200"/>
              </a:spcBef>
            </a:pPr>
            <a:r>
              <a:rPr lang="en-US" dirty="0"/>
              <a:t>Double whammy of low expectations </a:t>
            </a:r>
          </a:p>
          <a:p>
            <a:pPr lvl="1">
              <a:spcBef>
                <a:spcPts val="1200"/>
              </a:spcBef>
            </a:pPr>
            <a:r>
              <a:rPr lang="en-US" dirty="0"/>
              <a:t>Often, instruction in blindness skills is delayed for years</a:t>
            </a:r>
          </a:p>
          <a:p>
            <a:pPr>
              <a:spcBef>
                <a:spcPts val="1200"/>
              </a:spcBef>
            </a:pPr>
            <a:r>
              <a:rPr lang="en-US" dirty="0"/>
              <a:t>Parents may also resist blindness identification</a:t>
            </a:r>
          </a:p>
          <a:p>
            <a:pPr lvl="1">
              <a:spcBef>
                <a:spcPts val="1200"/>
              </a:spcBef>
            </a:pPr>
            <a:r>
              <a:rPr lang="en-US" dirty="0"/>
              <a:t>Help them learn about blindness and the benefits of blindness skills</a:t>
            </a:r>
          </a:p>
          <a:p>
            <a:pPr lvl="1">
              <a:spcBef>
                <a:spcPts val="1200"/>
              </a:spcBef>
            </a:pPr>
            <a:r>
              <a:rPr lang="en-US" dirty="0"/>
              <a:t>Contact members of the National Federation of the Blind in your area to provide mentorship to both the parents and the child</a:t>
            </a:r>
          </a:p>
          <a:p>
            <a:pPr lvl="1"/>
            <a:endParaRPr lang="en-US" dirty="0"/>
          </a:p>
          <a:p>
            <a:endParaRPr lang="en-US" dirty="0"/>
          </a:p>
        </p:txBody>
      </p:sp>
    </p:spTree>
    <p:extLst>
      <p:ext uri="{BB962C8B-B14F-4D97-AF65-F5344CB8AC3E}">
        <p14:creationId xmlns:p14="http://schemas.microsoft.com/office/powerpoint/2010/main" val="215345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B0B776-AA00-477B-AAB1-E2D02835D844}"/>
              </a:ext>
            </a:extLst>
          </p:cNvPr>
          <p:cNvSpPr>
            <a:spLocks noGrp="1"/>
          </p:cNvSpPr>
          <p:nvPr>
            <p:ph type="title"/>
          </p:nvPr>
        </p:nvSpPr>
        <p:spPr/>
        <p:txBody>
          <a:bodyPr/>
          <a:lstStyle/>
          <a:p>
            <a:pPr algn="ctr"/>
            <a:r>
              <a:rPr lang="en-US" dirty="0"/>
              <a:t>Braille provision</a:t>
            </a:r>
          </a:p>
        </p:txBody>
      </p:sp>
      <p:sp>
        <p:nvSpPr>
          <p:cNvPr id="3" name="Content Placeholder 2">
            <a:extLst>
              <a:ext uri="{FF2B5EF4-FFF2-40B4-BE49-F238E27FC236}">
                <a16:creationId xmlns:a16="http://schemas.microsoft.com/office/drawing/2014/main" xmlns="" id="{2354C7CC-7D8A-45BC-9581-D8A31C597A1A}"/>
              </a:ext>
            </a:extLst>
          </p:cNvPr>
          <p:cNvSpPr>
            <a:spLocks noGrp="1"/>
          </p:cNvSpPr>
          <p:nvPr>
            <p:ph idx="1"/>
          </p:nvPr>
        </p:nvSpPr>
        <p:spPr/>
        <p:txBody>
          <a:bodyPr>
            <a:normAutofit fontScale="85000" lnSpcReduction="10000"/>
          </a:bodyPr>
          <a:lstStyle/>
          <a:p>
            <a:pPr lvl="0"/>
            <a:r>
              <a:rPr lang="en-US" sz="2400" dirty="0"/>
              <a:t>“in the case of a child who is blind or visually impaired, provide for instruction in Braille and the use of Braille unless </a:t>
            </a:r>
            <a:r>
              <a:rPr lang="en-US" sz="2400" b="1" u="sng" dirty="0"/>
              <a:t>the IEP Team determines</a:t>
            </a:r>
            <a:r>
              <a:rPr lang="en-US" sz="2400" dirty="0"/>
              <a:t>, after an </a:t>
            </a:r>
            <a:r>
              <a:rPr lang="en-US" sz="2400" b="1" u="sng" dirty="0"/>
              <a:t>evaluation of the child’s reading and writing skills, needs, and appropriate reading and writing media </a:t>
            </a:r>
            <a:r>
              <a:rPr lang="en-US" sz="2400" dirty="0"/>
              <a:t>(including an </a:t>
            </a:r>
            <a:r>
              <a:rPr lang="en-US" sz="2400" b="1" u="sng" dirty="0"/>
              <a:t>evaluation of the child’s future needs for instruction in Braille or the use of Braille</a:t>
            </a:r>
            <a:r>
              <a:rPr lang="en-US" sz="2400" dirty="0"/>
              <a:t>), that instruction in Braille or the use of Braille </a:t>
            </a:r>
            <a:r>
              <a:rPr lang="en-US" sz="2400" b="1" u="sng" dirty="0"/>
              <a:t>is not appropriate for the child</a:t>
            </a:r>
            <a:r>
              <a:rPr lang="en-US" sz="2400" dirty="0"/>
              <a:t>” [20 U.S.C. section 1414 (d)(3)(B)(iii)]</a:t>
            </a:r>
          </a:p>
          <a:p>
            <a:pPr lvl="0"/>
            <a:r>
              <a:rPr lang="en-US" dirty="0"/>
              <a:t>ONLY available to students identified as having the disability of “visual impairment, including blindness.”</a:t>
            </a:r>
          </a:p>
          <a:p>
            <a:pPr lvl="1"/>
            <a:r>
              <a:rPr lang="en-US" dirty="0"/>
              <a:t>Braille provision does not apply to children identified as having:</a:t>
            </a:r>
          </a:p>
          <a:p>
            <a:pPr lvl="2"/>
            <a:r>
              <a:rPr lang="en-US" dirty="0"/>
              <a:t>Multiple Disabilities</a:t>
            </a:r>
          </a:p>
          <a:p>
            <a:pPr lvl="2"/>
            <a:r>
              <a:rPr lang="en-US" dirty="0"/>
              <a:t>Traumatic Brain Injury</a:t>
            </a:r>
          </a:p>
          <a:p>
            <a:pPr lvl="2"/>
            <a:r>
              <a:rPr lang="en-US" dirty="0"/>
              <a:t>Other Health Impairment </a:t>
            </a:r>
          </a:p>
          <a:p>
            <a:pPr lvl="2"/>
            <a:r>
              <a:rPr lang="en-US" dirty="0"/>
              <a:t>Deafness</a:t>
            </a:r>
          </a:p>
          <a:p>
            <a:pPr lvl="2"/>
            <a:r>
              <a:rPr lang="en-US" dirty="0"/>
              <a:t>Intellectual Disabilities</a:t>
            </a:r>
          </a:p>
          <a:p>
            <a:pPr lvl="1"/>
            <a:r>
              <a:rPr lang="en-US" dirty="0"/>
              <a:t>Braille provision does not necessarily even apply to children identified as having “Deaf-blindness”</a:t>
            </a:r>
          </a:p>
        </p:txBody>
      </p:sp>
    </p:spTree>
    <p:extLst>
      <p:ext uri="{BB962C8B-B14F-4D97-AF65-F5344CB8AC3E}">
        <p14:creationId xmlns:p14="http://schemas.microsoft.com/office/powerpoint/2010/main" val="3657963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TotalTime>
  <Words>1734</Words>
  <Application>Microsoft Office PowerPoint</Application>
  <PresentationFormat>Custom</PresentationFormat>
  <Paragraphs>224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Educational Rights and Realities of Blind Students</vt:lpstr>
      <vt:lpstr>Carlton Anne Cook Walker</vt:lpstr>
      <vt:lpstr>Anna Catherine Walker</vt:lpstr>
      <vt:lpstr>Eligibility for Blind Students</vt:lpstr>
      <vt:lpstr>Importance of Accurate and Complete Identification of All Areas of Disability</vt:lpstr>
      <vt:lpstr>Special Factors </vt:lpstr>
      <vt:lpstr>Behavior impeding the learning of self or others</vt:lpstr>
      <vt:lpstr>Limited English proficiency</vt:lpstr>
      <vt:lpstr>Braille provision</vt:lpstr>
      <vt:lpstr>Braille Provision, continued</vt:lpstr>
      <vt:lpstr>More on the Braille Provision</vt:lpstr>
      <vt:lpstr>Communication needs</vt:lpstr>
      <vt:lpstr>Assistive technology</vt:lpstr>
      <vt:lpstr>Current/Present Levels</vt:lpstr>
      <vt:lpstr>Parentally-placed Private and Homeschooling</vt:lpstr>
      <vt:lpstr>Public Charter Schools </vt:lpstr>
      <vt:lpstr>Endrew</vt:lpstr>
      <vt:lpstr>Legacy of Endrew</vt:lpstr>
      <vt:lpstr>Fry</vt:lpstr>
      <vt:lpstr>Legacy of Fry</vt:lpstr>
      <vt:lpstr>IEP versus Section 504</vt:lpstr>
      <vt:lpstr>Accessibility Under IEP vs. 504</vt:lpstr>
      <vt:lpstr>Post-secondary World</vt:lpstr>
      <vt:lpstr>Areas of Relative Strength</vt:lpstr>
      <vt:lpstr>Areas Where Growth Is Still Needed</vt:lpstr>
      <vt:lpstr>Questions</vt:lpstr>
      <vt:lpstr>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Rights and Realities of Blind Students</dc:title>
  <dc:creator>Carlton</dc:creator>
  <cp:lastModifiedBy>NFB</cp:lastModifiedBy>
  <cp:revision>30</cp:revision>
  <dcterms:created xsi:type="dcterms:W3CDTF">2019-03-13T14:39:30Z</dcterms:created>
  <dcterms:modified xsi:type="dcterms:W3CDTF">2019-03-14T15:06:08Z</dcterms:modified>
</cp:coreProperties>
</file>