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42"/>
  </p:notesMasterIdLst>
  <p:sldIdLst>
    <p:sldId id="267" r:id="rId6"/>
    <p:sldId id="270" r:id="rId7"/>
    <p:sldId id="501" r:id="rId8"/>
    <p:sldId id="274" r:id="rId9"/>
    <p:sldId id="414" r:id="rId10"/>
    <p:sldId id="520" r:id="rId11"/>
    <p:sldId id="507" r:id="rId12"/>
    <p:sldId id="518" r:id="rId13"/>
    <p:sldId id="519" r:id="rId14"/>
    <p:sldId id="521" r:id="rId15"/>
    <p:sldId id="517" r:id="rId16"/>
    <p:sldId id="504" r:id="rId17"/>
    <p:sldId id="506" r:id="rId18"/>
    <p:sldId id="513" r:id="rId19"/>
    <p:sldId id="515" r:id="rId20"/>
    <p:sldId id="514" r:id="rId21"/>
    <p:sldId id="516" r:id="rId22"/>
    <p:sldId id="282" r:id="rId23"/>
    <p:sldId id="283" r:id="rId24"/>
    <p:sldId id="284" r:id="rId25"/>
    <p:sldId id="281" r:id="rId26"/>
    <p:sldId id="286" r:id="rId27"/>
    <p:sldId id="288" r:id="rId28"/>
    <p:sldId id="289" r:id="rId29"/>
    <p:sldId id="290" r:id="rId30"/>
    <p:sldId id="291" r:id="rId31"/>
    <p:sldId id="292" r:id="rId32"/>
    <p:sldId id="293" r:id="rId33"/>
    <p:sldId id="294" r:id="rId34"/>
    <p:sldId id="295" r:id="rId35"/>
    <p:sldId id="299" r:id="rId36"/>
    <p:sldId id="296" r:id="rId37"/>
    <p:sldId id="297" r:id="rId38"/>
    <p:sldId id="300" r:id="rId39"/>
    <p:sldId id="298"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7EC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86" autoAdjust="0"/>
  </p:normalViewPr>
  <p:slideViewPr>
    <p:cSldViewPr snapToGrid="0" snapToObjects="1">
      <p:cViewPr varScale="1">
        <p:scale>
          <a:sx n="70" d="100"/>
          <a:sy n="70" d="100"/>
        </p:scale>
        <p:origin x="66" y="5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5C780-FF75-8C43-A241-272BEE1D701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836B4-0159-2F4C-9AE2-3066358C6ADF}" type="slidenum">
              <a:rPr lang="en-US" smtClean="0"/>
              <a:t>‹#›</a:t>
            </a:fld>
            <a:endParaRPr lang="en-US"/>
          </a:p>
        </p:txBody>
      </p:sp>
    </p:spTree>
    <p:extLst>
      <p:ext uri="{BB962C8B-B14F-4D97-AF65-F5344CB8AC3E}">
        <p14:creationId xmlns:p14="http://schemas.microsoft.com/office/powerpoint/2010/main" val="178284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efworld.org/docid/3be01b964.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refworld.org/cgi-bin/texis/vtx/rwmain?docid=3ae6b3ae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Anne and Amy introduce themselves</a:t>
            </a:r>
          </a:p>
          <a:p>
            <a:pPr marL="171450" indent="-171450">
              <a:buFont typeface="Arial" panose="020B0604020202020204" pitchFamily="34" charset="0"/>
              <a:buChar char="•"/>
            </a:pPr>
            <a:r>
              <a:rPr lang="en-US" dirty="0"/>
              <a:t>Anne presents the focus of the panel</a:t>
            </a:r>
          </a:p>
          <a:p>
            <a:pPr marL="628650" lvl="1"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Today, Amy and I will be discussing </a:t>
            </a:r>
            <a:r>
              <a:rPr lang="en-US" sz="1800" b="1" i="0" u="none" strike="noStrike" dirty="0">
                <a:solidFill>
                  <a:srgbClr val="000000"/>
                </a:solidFill>
                <a:effectLst/>
                <a:latin typeface="Arial" panose="020B0604020202020204" pitchFamily="34" charset="0"/>
              </a:rPr>
              <a:t>how failures to provide individualized and trauma-informed services in both the federal immigration system and education system disproportionately harm unaccompanied immigrant children with disabilities.</a:t>
            </a:r>
          </a:p>
          <a:p>
            <a:pPr marL="628650" lvl="1" indent="-171450">
              <a:buFont typeface="Arial" panose="020B0604020202020204" pitchFamily="34" charset="0"/>
              <a:buChar char="•"/>
            </a:pPr>
            <a:r>
              <a:rPr lang="en-US" sz="1800" b="1" i="0" u="none" strike="noStrike" dirty="0">
                <a:solidFill>
                  <a:srgbClr val="000000"/>
                </a:solidFill>
                <a:effectLst/>
                <a:latin typeface="Arial" panose="020B0604020202020204" pitchFamily="34" charset="0"/>
              </a:rPr>
              <a:t>As you’ll hear shortly, I will focus on the specific and disproportionate harms immigrant children with disabilities face when they are held in restrictive detention facilities, specifically as it pertains to the federal government’s “</a:t>
            </a:r>
            <a:r>
              <a:rPr lang="en-US" sz="1800" b="0" i="0" u="none" strike="noStrike" dirty="0">
                <a:solidFill>
                  <a:srgbClr val="000000"/>
                </a:solidFill>
                <a:effectLst/>
                <a:latin typeface="Arial" panose="020B0604020202020204" pitchFamily="34" charset="0"/>
              </a:rPr>
              <a:t>significant incident reporting system.”</a:t>
            </a:r>
          </a:p>
          <a:p>
            <a:pPr marL="628650" lvl="1"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Later, my colleague Amy, who has extensive experience representing immigrant children with disabilities in the education system, will talk about how the challenges immigrant children encounter in federal custody often follow them after their release into other systems such as the education system.</a:t>
            </a:r>
          </a:p>
          <a:p>
            <a:pPr marL="628650" lvl="1"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As Amy will share, school districts across the country often exacerbate the difficulties immigrant children with disabilities face by failing to provide inclusive language access and culturally informed services, which can make it exceedingly difficult for any child, but especially immigrant children with disabilities, to adapt and develop.</a:t>
            </a:r>
          </a:p>
        </p:txBody>
      </p:sp>
      <p:sp>
        <p:nvSpPr>
          <p:cNvPr id="4" name="Slide Number Placeholder 3"/>
          <p:cNvSpPr>
            <a:spLocks noGrp="1"/>
          </p:cNvSpPr>
          <p:nvPr>
            <p:ph type="sldNum" sz="quarter" idx="5"/>
          </p:nvPr>
        </p:nvSpPr>
        <p:spPr/>
        <p:txBody>
          <a:bodyPr/>
          <a:lstStyle/>
          <a:p>
            <a:fld id="{410836B4-0159-2F4C-9AE2-3066358C6ADF}" type="slidenum">
              <a:rPr lang="en-US" smtClean="0"/>
              <a:t>1</a:t>
            </a:fld>
            <a:endParaRPr lang="en-US"/>
          </a:p>
        </p:txBody>
      </p:sp>
    </p:spTree>
    <p:extLst>
      <p:ext uri="{BB962C8B-B14F-4D97-AF65-F5344CB8AC3E}">
        <p14:creationId xmlns:p14="http://schemas.microsoft.com/office/powerpoint/2010/main" val="34769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11</a:t>
            </a:fld>
            <a:endParaRPr lang="en-US"/>
          </a:p>
        </p:txBody>
      </p:sp>
    </p:spTree>
    <p:extLst>
      <p:ext uri="{BB962C8B-B14F-4D97-AF65-F5344CB8AC3E}">
        <p14:creationId xmlns:p14="http://schemas.microsoft.com/office/powerpoint/2010/main" val="166211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12</a:t>
            </a:fld>
            <a:endParaRPr lang="en-US"/>
          </a:p>
        </p:txBody>
      </p:sp>
    </p:spTree>
    <p:extLst>
      <p:ext uri="{BB962C8B-B14F-4D97-AF65-F5344CB8AC3E}">
        <p14:creationId xmlns:p14="http://schemas.microsoft.com/office/powerpoint/2010/main" val="363309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Courier New" panose="02070309020205020404" pitchFamily="49" charset="0"/>
              <a:buNone/>
            </a:pPr>
            <a:r>
              <a:rPr lang="en-US" sz="1200" dirty="0">
                <a:solidFill>
                  <a:srgbClr val="1F1F1F"/>
                </a:solidFill>
                <a:latin typeface="Lato" panose="020F0502020204030203" pitchFamily="34" charset="0"/>
                <a:ea typeface="Lato" panose="020F0502020204030203" pitchFamily="34" charset="0"/>
                <a:cs typeface="Lato" panose="020F0502020204030203" pitchFamily="34" charset="0"/>
              </a:rPr>
              <a:t>Policy priorities </a:t>
            </a:r>
          </a:p>
          <a:p>
            <a:pPr marL="457200" marR="0" lvl="1" indent="0">
              <a:spcBef>
                <a:spcPts val="0"/>
              </a:spcBef>
              <a:spcAft>
                <a:spcPts val="0"/>
              </a:spcAft>
              <a:buFont typeface="Courier New" panose="02070309020205020404" pitchFamily="49" charset="0"/>
              <a:buNone/>
            </a:pPr>
            <a:r>
              <a:rPr lang="en-US" sz="1200" dirty="0">
                <a:solidFill>
                  <a:srgbClr val="1F1F1F"/>
                </a:solidFill>
                <a:latin typeface="Lato" panose="020F0502020204030203" pitchFamily="34" charset="0"/>
                <a:ea typeface="Lato" panose="020F0502020204030203" pitchFamily="34" charset="0"/>
                <a:cs typeface="Lato" panose="020F0502020204030203" pitchFamily="34" charset="0"/>
              </a:rPr>
              <a:t>Examples: Wraparound care coordination, behavioral support services, peer support, family support and training services, in-home therapy with a licensed clinician, children’s mobile crisis response; physical, occupational, and speech therapy.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13</a:t>
            </a:fld>
            <a:endParaRPr lang="en-US"/>
          </a:p>
        </p:txBody>
      </p:sp>
    </p:spTree>
    <p:extLst>
      <p:ext uri="{BB962C8B-B14F-4D97-AF65-F5344CB8AC3E}">
        <p14:creationId xmlns:p14="http://schemas.microsoft.com/office/powerpoint/2010/main" val="137202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14</a:t>
            </a:fld>
            <a:endParaRPr lang="en-US"/>
          </a:p>
        </p:txBody>
      </p:sp>
    </p:spTree>
    <p:extLst>
      <p:ext uri="{BB962C8B-B14F-4D97-AF65-F5344CB8AC3E}">
        <p14:creationId xmlns:p14="http://schemas.microsoft.com/office/powerpoint/2010/main" val="93700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15</a:t>
            </a:fld>
            <a:endParaRPr lang="en-US"/>
          </a:p>
        </p:txBody>
      </p:sp>
    </p:spTree>
    <p:extLst>
      <p:ext uri="{BB962C8B-B14F-4D97-AF65-F5344CB8AC3E}">
        <p14:creationId xmlns:p14="http://schemas.microsoft.com/office/powerpoint/2010/main" val="117957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16</a:t>
            </a:fld>
            <a:endParaRPr lang="en-US"/>
          </a:p>
        </p:txBody>
      </p:sp>
    </p:spTree>
    <p:extLst>
      <p:ext uri="{BB962C8B-B14F-4D97-AF65-F5344CB8AC3E}">
        <p14:creationId xmlns:p14="http://schemas.microsoft.com/office/powerpoint/2010/main" val="117307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Explain Afghan issue </a:t>
            </a:r>
          </a:p>
        </p:txBody>
      </p:sp>
      <p:sp>
        <p:nvSpPr>
          <p:cNvPr id="4" name="Slide Number Placeholder 3"/>
          <p:cNvSpPr>
            <a:spLocks noGrp="1"/>
          </p:cNvSpPr>
          <p:nvPr>
            <p:ph type="sldNum" sz="quarter" idx="5"/>
          </p:nvPr>
        </p:nvSpPr>
        <p:spPr/>
        <p:txBody>
          <a:bodyPr/>
          <a:lstStyle/>
          <a:p>
            <a:fld id="{410836B4-0159-2F4C-9AE2-3066358C6ADF}" type="slidenum">
              <a:rPr lang="en-US" smtClean="0"/>
              <a:t>17</a:t>
            </a:fld>
            <a:endParaRPr lang="en-US"/>
          </a:p>
        </p:txBody>
      </p:sp>
    </p:spTree>
    <p:extLst>
      <p:ext uri="{BB962C8B-B14F-4D97-AF65-F5344CB8AC3E}">
        <p14:creationId xmlns:p14="http://schemas.microsoft.com/office/powerpoint/2010/main" val="1162854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“Inaccurate” + “incomplete” per ORR</a:t>
            </a: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Can prolong children’s time in custody and delay reunification with loved ones.</a:t>
            </a: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ORR </a:t>
            </a:r>
            <a:r>
              <a:rPr lang="en-US" sz="1800" b="1" i="0" u="sng" dirty="0">
                <a:solidFill>
                  <a:srgbClr val="000000"/>
                </a:solidFill>
                <a:effectLst/>
                <a:latin typeface="Merriweather" panose="00000500000000000000" pitchFamily="2" charset="0"/>
              </a:rPr>
              <a:t>consistently uses SIRs to over-report</a:t>
            </a:r>
            <a:r>
              <a:rPr lang="en-US" sz="1800" b="0" i="0" u="none" strike="noStrike" dirty="0">
                <a:solidFill>
                  <a:srgbClr val="000000"/>
                </a:solidFill>
                <a:effectLst/>
                <a:latin typeface="Merriweather" panose="00000500000000000000" pitchFamily="2" charset="0"/>
              </a:rPr>
              <a:t> incidences of children under its supervision. </a:t>
            </a:r>
            <a:endParaRPr lang="en-US" sz="2800" b="0" i="0" u="none" strike="noStrike" dirty="0">
              <a:solidFill>
                <a:schemeClr val="tx1"/>
              </a:solidFill>
              <a:effectLst/>
              <a:latin typeface="+mn-lt"/>
            </a:endParaRP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SIRs can have </a:t>
            </a:r>
            <a:r>
              <a:rPr lang="en-US" sz="1800" b="1" i="0" u="sng" dirty="0">
                <a:solidFill>
                  <a:srgbClr val="000000"/>
                </a:solidFill>
                <a:effectLst/>
                <a:latin typeface="Merriweather" panose="00000500000000000000" pitchFamily="2" charset="0"/>
              </a:rPr>
              <a:t>devastating consequences on a child’s immigration case</a:t>
            </a:r>
            <a:r>
              <a:rPr lang="en-US" sz="1800" b="0" i="0" u="none" strike="noStrike" dirty="0">
                <a:solidFill>
                  <a:srgbClr val="000000"/>
                </a:solidFill>
                <a:effectLst/>
                <a:latin typeface="Merriweather" panose="00000500000000000000" pitchFamily="2" charset="0"/>
              </a:rPr>
              <a:t> and permanency</a:t>
            </a: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Merriweather" panose="00000500000000000000" pitchFamily="2" charset="0"/>
              </a:rPr>
              <a:t>Children with disabilities disproportionately incur SIRs.</a:t>
            </a:r>
          </a:p>
          <a:p>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18</a:t>
            </a:fld>
            <a:endParaRPr lang="en-US"/>
          </a:p>
        </p:txBody>
      </p:sp>
    </p:spTree>
    <p:extLst>
      <p:ext uri="{BB962C8B-B14F-4D97-AF65-F5344CB8AC3E}">
        <p14:creationId xmlns:p14="http://schemas.microsoft.com/office/powerpoint/2010/main" val="19218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endParaRPr lang="en-US" dirty="0">
              <a:solidFill>
                <a:srgbClr val="000000"/>
              </a:solidFill>
              <a:latin typeface="Merriweather" panose="00000500000000000000" pitchFamily="2" charset="0"/>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erriweather" panose="00000500000000000000" pitchFamily="2" charset="0"/>
              </a:rPr>
              <a:t>Small rule infractions (sharing food, getting up</a:t>
            </a:r>
            <a:br>
              <a:rPr lang="en-US" sz="1400" b="0" i="0" u="none" strike="noStrike" dirty="0">
                <a:solidFill>
                  <a:srgbClr val="000000"/>
                </a:solidFill>
                <a:effectLst/>
                <a:latin typeface="Merriweather" panose="00000500000000000000" pitchFamily="2" charset="0"/>
              </a:rPr>
            </a:br>
            <a:r>
              <a:rPr lang="en-US" sz="1400" b="0" i="0" u="none" strike="noStrike" dirty="0">
                <a:solidFill>
                  <a:srgbClr val="000000"/>
                </a:solidFill>
                <a:effectLst/>
                <a:latin typeface="Merriweather" panose="00000500000000000000" pitchFamily="2" charset="0"/>
              </a:rPr>
              <a:t>to go to the bathroom too soon)</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erriweather" panose="00000500000000000000" pitchFamily="2" charset="0"/>
              </a:rPr>
              <a:t>Horseplay</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erriweather" panose="00000500000000000000" pitchFamily="2" charset="0"/>
              </a:rPr>
              <a:t>Boundary challenging behavior</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erriweather" panose="00000500000000000000" pitchFamily="2" charset="0"/>
              </a:rPr>
              <a:t>Disclosing past harm suffered</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Merriweather" panose="00000500000000000000" pitchFamily="2" charset="0"/>
              </a:rPr>
              <a:t>Manifestations of trauma, grief, or disability</a:t>
            </a:r>
          </a:p>
          <a:p>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19</a:t>
            </a:fld>
            <a:endParaRPr lang="en-US"/>
          </a:p>
        </p:txBody>
      </p:sp>
    </p:spTree>
    <p:extLst>
      <p:ext uri="{BB962C8B-B14F-4D97-AF65-F5344CB8AC3E}">
        <p14:creationId xmlns:p14="http://schemas.microsoft.com/office/powerpoint/2010/main" val="3029289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Can prolong children’s time in custody and delay reunification with loved ones.</a:t>
            </a: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ORR </a:t>
            </a:r>
            <a:r>
              <a:rPr lang="en-US" sz="1800" b="1" i="0" u="sng" dirty="0">
                <a:solidFill>
                  <a:srgbClr val="000000"/>
                </a:solidFill>
                <a:effectLst/>
                <a:latin typeface="Merriweather" panose="00000500000000000000" pitchFamily="2" charset="0"/>
              </a:rPr>
              <a:t>consistently uses SIRs to over-report</a:t>
            </a:r>
            <a:r>
              <a:rPr lang="en-US" sz="1800" b="0" i="0" u="none" strike="noStrike" dirty="0">
                <a:solidFill>
                  <a:srgbClr val="000000"/>
                </a:solidFill>
                <a:effectLst/>
                <a:latin typeface="Merriweather" panose="00000500000000000000" pitchFamily="2" charset="0"/>
              </a:rPr>
              <a:t> incidences of children under its supervision. </a:t>
            </a:r>
            <a:endParaRPr lang="en-US" sz="2800" b="0" i="0" u="none" strike="noStrike" dirty="0">
              <a:solidFill>
                <a:schemeClr val="tx1"/>
              </a:solidFill>
              <a:effectLst/>
              <a:latin typeface="+mn-lt"/>
            </a:endParaRP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Merriweather" panose="00000500000000000000" pitchFamily="2" charset="0"/>
              </a:rPr>
              <a:t>SIRs can have </a:t>
            </a:r>
            <a:r>
              <a:rPr lang="en-US" sz="1800" b="1" i="0" u="sng" dirty="0">
                <a:solidFill>
                  <a:srgbClr val="000000"/>
                </a:solidFill>
                <a:effectLst/>
                <a:latin typeface="Merriweather" panose="00000500000000000000" pitchFamily="2" charset="0"/>
              </a:rPr>
              <a:t>devastating consequences on a child’s immigration case</a:t>
            </a:r>
            <a:r>
              <a:rPr lang="en-US" sz="1800" b="0" i="0" u="none" strike="noStrike" dirty="0">
                <a:solidFill>
                  <a:srgbClr val="000000"/>
                </a:solidFill>
                <a:effectLst/>
                <a:latin typeface="Merriweather" panose="00000500000000000000" pitchFamily="2" charset="0"/>
              </a:rPr>
              <a:t> and permanency</a:t>
            </a: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Merriweather" panose="00000500000000000000" pitchFamily="2" charset="0"/>
              </a:rPr>
              <a:t>Children with disabilities disproportionately incur SIRs.</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1800" b="0" i="0" u="none" strike="noStrike" dirty="0">
                <a:solidFill>
                  <a:srgbClr val="203864"/>
                </a:solidFill>
                <a:effectLst/>
                <a:latin typeface="Lato" panose="020F0502020204030203" pitchFamily="34" charset="0"/>
                <a:ea typeface="Lato" panose="020F0502020204030203" pitchFamily="34" charset="0"/>
                <a:cs typeface="Lato" panose="020F0502020204030203" pitchFamily="34" charset="0"/>
              </a:rPr>
              <a:t>SIRs have become a </a:t>
            </a:r>
            <a:r>
              <a:rPr lang="en-US" sz="1800" b="1" i="0" u="sng" dirty="0">
                <a:solidFill>
                  <a:srgbClr val="203864"/>
                </a:solidFill>
                <a:effectLst/>
                <a:latin typeface="Lato" panose="020F0502020204030203" pitchFamily="34" charset="0"/>
                <a:ea typeface="Lato" panose="020F0502020204030203" pitchFamily="34" charset="0"/>
                <a:cs typeface="Lato" panose="020F0502020204030203" pitchFamily="34" charset="0"/>
              </a:rPr>
              <a:t>driving force of ORR’s disciplinary structure</a:t>
            </a:r>
            <a:r>
              <a:rPr lang="en-US" sz="1800" b="1" i="0" u="none" strike="noStrike" dirty="0">
                <a:solidFill>
                  <a:srgbClr val="203864"/>
                </a:solidFill>
                <a:effectLst/>
                <a:latin typeface="Lato" panose="020F0502020204030203" pitchFamily="34" charset="0"/>
                <a:ea typeface="Lato" panose="020F0502020204030203" pitchFamily="34" charset="0"/>
                <a:cs typeface="Lato" panose="020F0502020204030203" pitchFamily="34" charset="0"/>
              </a:rPr>
              <a:t> </a:t>
            </a:r>
            <a:r>
              <a:rPr lang="en-US" sz="1800" b="0" i="0" u="none" strike="noStrike" dirty="0">
                <a:solidFill>
                  <a:srgbClr val="203864"/>
                </a:solidFill>
                <a:effectLst/>
                <a:latin typeface="Lato" panose="020F0502020204030203" pitchFamily="34" charset="0"/>
                <a:ea typeface="Lato" panose="020F0502020204030203" pitchFamily="34" charset="0"/>
                <a:cs typeface="Lato" panose="020F0502020204030203" pitchFamily="34" charset="0"/>
              </a:rPr>
              <a:t>rather than a tool to ensure children, including children with disabilities, receive the care they need.</a:t>
            </a:r>
            <a:endParaRPr lang="en-US" sz="1800" b="0" dirty="0">
              <a:solidFill>
                <a:srgbClr val="203864"/>
              </a:solidFill>
              <a:effectLst/>
              <a:latin typeface="Lato" panose="020F0502020204030203" pitchFamily="34" charset="0"/>
              <a:ea typeface="Lato" panose="020F0502020204030203" pitchFamily="34" charset="0"/>
              <a:cs typeface="Lato" panose="020F0502020204030203" pitchFamily="34" charset="0"/>
            </a:endParaRP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Merriweather" panose="00000500000000000000" pitchFamily="2" charset="0"/>
              </a:rPr>
              <a:t>Sound familiar from school setting</a:t>
            </a:r>
          </a:p>
          <a:p>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20</a:t>
            </a:fld>
            <a:endParaRPr lang="en-US"/>
          </a:p>
        </p:txBody>
      </p:sp>
    </p:spTree>
    <p:extLst>
      <p:ext uri="{BB962C8B-B14F-4D97-AF65-F5344CB8AC3E}">
        <p14:creationId xmlns:p14="http://schemas.microsoft.com/office/powerpoint/2010/main" val="397635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Young Center is the only organization in the country that trains and provides independent volunteer Child Advocates to accompany and support unaccompanied and separated immigrant children navigating our country’s immigration system. Through a trauma-informed, multidisciplinary lens, our Child Advocates are trained to advocate for the wishes, best-interests, </a:t>
            </a:r>
          </a:p>
          <a:p>
            <a:pPr marL="171450" indent="-171450">
              <a:buFont typeface="Arial" panose="020B0604020202020204" pitchFamily="34" charset="0"/>
              <a:buChar char="•"/>
            </a:pPr>
            <a:r>
              <a:rPr lang="en-US" dirty="0"/>
              <a:t>In addition to being the only organization in the country to lead this type of program, what makes our Child Advocate Program unique is that role of Child Advocates is very personal.</a:t>
            </a:r>
          </a:p>
          <a:p>
            <a:pPr marL="171450" indent="-171450">
              <a:buFont typeface="Arial" panose="020B0604020202020204" pitchFamily="34" charset="0"/>
              <a:buChar char="•"/>
            </a:pPr>
            <a:r>
              <a:rPr lang="en-US" dirty="0"/>
              <a:t>Appointed to the most vulnerable youth. </a:t>
            </a:r>
          </a:p>
          <a:p>
            <a:pPr marL="171450" indent="-171450">
              <a:buFont typeface="Arial" panose="020B0604020202020204" pitchFamily="34" charset="0"/>
              <a:buChar char="•"/>
            </a:pPr>
            <a:r>
              <a:rPr lang="en-US" dirty="0"/>
              <a:t>We connect one advocate per child to give that child individualized attention and care.</a:t>
            </a:r>
          </a:p>
          <a:p>
            <a:pPr marL="171450" indent="-171450">
              <a:buFont typeface="Arial" panose="020B0604020202020204" pitchFamily="34" charset="0"/>
              <a:buChar char="•"/>
            </a:pPr>
            <a:r>
              <a:rPr lang="en-US" dirty="0"/>
              <a:t>The work they do is strictly confidential </a:t>
            </a:r>
          </a:p>
          <a:p>
            <a:pPr marL="171450" indent="-171450">
              <a:buFont typeface="Arial" panose="020B0604020202020204" pitchFamily="34" charset="0"/>
              <a:buChar char="•"/>
            </a:pPr>
            <a:r>
              <a:rPr lang="en-US" dirty="0"/>
              <a:t>And our Child Advocates meet with children every single week, develop trust, get to know the child, get to know their circumstances and challenges, and then issue recommendations to key decisionmakers who are charged with making life-altering decisions about children’s immigration cases and futures.</a:t>
            </a:r>
          </a:p>
          <a:p>
            <a:pPr marL="171450" indent="-171450">
              <a:buFont typeface="Arial" panose="020B0604020202020204" pitchFamily="34" charset="0"/>
              <a:buChar char="•"/>
            </a:pPr>
            <a:r>
              <a:rPr lang="en-US" dirty="0"/>
              <a:t>We also provide post-release support, ensuring children are supported after their released from custody and reunited with families or in the care of sponsors.</a:t>
            </a:r>
          </a:p>
        </p:txBody>
      </p:sp>
      <p:sp>
        <p:nvSpPr>
          <p:cNvPr id="4" name="Slide Number Placeholder 3"/>
          <p:cNvSpPr>
            <a:spLocks noGrp="1"/>
          </p:cNvSpPr>
          <p:nvPr>
            <p:ph type="sldNum" sz="quarter" idx="5"/>
          </p:nvPr>
        </p:nvSpPr>
        <p:spPr/>
        <p:txBody>
          <a:bodyPr/>
          <a:lstStyle/>
          <a:p>
            <a:fld id="{410836B4-0159-2F4C-9AE2-3066358C6ADF}" type="slidenum">
              <a:rPr lang="en-US" smtClean="0"/>
              <a:t>2</a:t>
            </a:fld>
            <a:endParaRPr lang="en-US"/>
          </a:p>
        </p:txBody>
      </p:sp>
    </p:spTree>
    <p:extLst>
      <p:ext uri="{BB962C8B-B14F-4D97-AF65-F5344CB8AC3E}">
        <p14:creationId xmlns:p14="http://schemas.microsoft.com/office/powerpoint/2010/main" val="334693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ORR custody, children’s trauma can manifest in multiple ways, as they may not have the tools, family or community contacts, or care they need to self-soothe or regulate their emotions. Sometimes, children experience grief over separation from family or because they learn of more violence afflicting their loved ones. ORR facility staff may characterize their behavior as aggressive or harmful to themselves or others, resulting in more restrictive placements.</a:t>
            </a:r>
          </a:p>
          <a:p>
            <a:pPr marL="171450" indent="-171450">
              <a:buFont typeface="Arial" panose="020B0604020202020204" pitchFamily="34" charset="0"/>
              <a:buChar char="•"/>
            </a:pPr>
            <a:r>
              <a:rPr lang="en-US" dirty="0"/>
              <a:t>A 2019 report by Disability Rights California found that “ORR guidelines fail to take into adequate consideration whether a child’s self-harming or disruptive </a:t>
            </a:r>
            <a:r>
              <a:rPr lang="en-US" dirty="0" err="1"/>
              <a:t>behaviro</a:t>
            </a:r>
            <a:r>
              <a:rPr lang="en-US" dirty="0"/>
              <a:t> could be arising from unmet mental health needs, illnesses, or trauma.” </a:t>
            </a:r>
          </a:p>
          <a:p>
            <a:pPr marL="171450" indent="-171450">
              <a:buFont typeface="Arial" panose="020B0604020202020204" pitchFamily="34" charset="0"/>
              <a:buChar char="•"/>
            </a:pPr>
            <a:r>
              <a:rPr lang="en-US" dirty="0"/>
              <a:t>ORR facilities have repeatedly been found to lack adequate mental health services, and instead of addressing this longstanding problem, ORR has created a system in which children with mental health needs who manifest behavior linked to their disabilities have SIRs written up, are punished, and are held in restrictive settings, often in conditions that only exacerbate their mental health challenges and compound their trauma.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21</a:t>
            </a:fld>
            <a:endParaRPr lang="en-US"/>
          </a:p>
        </p:txBody>
      </p:sp>
    </p:spTree>
    <p:extLst>
      <p:ext uri="{BB962C8B-B14F-4D97-AF65-F5344CB8AC3E}">
        <p14:creationId xmlns:p14="http://schemas.microsoft.com/office/powerpoint/2010/main" val="296128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22</a:t>
            </a:fld>
            <a:endParaRPr lang="en-US"/>
          </a:p>
        </p:txBody>
      </p:sp>
    </p:spTree>
    <p:extLst>
      <p:ext uri="{BB962C8B-B14F-4D97-AF65-F5344CB8AC3E}">
        <p14:creationId xmlns:p14="http://schemas.microsoft.com/office/powerpoint/2010/main" val="309725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23</a:t>
            </a:fld>
            <a:endParaRPr lang="en-US"/>
          </a:p>
        </p:txBody>
      </p:sp>
    </p:spTree>
    <p:extLst>
      <p:ext uri="{BB962C8B-B14F-4D97-AF65-F5344CB8AC3E}">
        <p14:creationId xmlns:p14="http://schemas.microsoft.com/office/powerpoint/2010/main" val="3546537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24</a:t>
            </a:fld>
            <a:endParaRPr lang="en-US"/>
          </a:p>
        </p:txBody>
      </p:sp>
    </p:spTree>
    <p:extLst>
      <p:ext uri="{BB962C8B-B14F-4D97-AF65-F5344CB8AC3E}">
        <p14:creationId xmlns:p14="http://schemas.microsoft.com/office/powerpoint/2010/main" val="342708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25</a:t>
            </a:fld>
            <a:endParaRPr lang="en-US"/>
          </a:p>
        </p:txBody>
      </p:sp>
    </p:spTree>
    <p:extLst>
      <p:ext uri="{BB962C8B-B14F-4D97-AF65-F5344CB8AC3E}">
        <p14:creationId xmlns:p14="http://schemas.microsoft.com/office/powerpoint/2010/main" val="2135200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ORR custody, children’s trauma can manifest in multiple ways, as they may not have the tools, family or community contacts, or care they need to self-soothe or regulate their emotions. Sometimes, children experience grief over separation from family or because they learn of more violence afflicting their loved ones. ORR facility staff may characterize their behavior as aggressive or harmful to themselves or others, resulting in more restrictive placements.</a:t>
            </a:r>
          </a:p>
          <a:p>
            <a:pPr marL="171450" indent="-171450">
              <a:buFont typeface="Arial" panose="020B0604020202020204" pitchFamily="34" charset="0"/>
              <a:buChar char="•"/>
            </a:pPr>
            <a:r>
              <a:rPr lang="en-US" dirty="0"/>
              <a:t>A 2019 report by Disability Rights California found that “ORR guidelines fail to take into adequate consideration whether a child’s self-harming or disruptive </a:t>
            </a:r>
            <a:r>
              <a:rPr lang="en-US" dirty="0" err="1"/>
              <a:t>behaviro</a:t>
            </a:r>
            <a:r>
              <a:rPr lang="en-US" dirty="0"/>
              <a:t> could be arising from unmet mental health needs, illnesses, or trauma.” </a:t>
            </a:r>
          </a:p>
          <a:p>
            <a:pPr marL="171450" indent="-171450">
              <a:buFont typeface="Arial" panose="020B0604020202020204" pitchFamily="34" charset="0"/>
              <a:buChar char="•"/>
            </a:pPr>
            <a:r>
              <a:rPr lang="en-US" dirty="0"/>
              <a:t>ORR facilities have repeatedly been found to lack adequate mental health services, and instead of addressing this longstanding problem, ORR has created a system in which children with mental health needs who manifest behavior linked to their disabilities have SIRs written up, are punished, and are held in restrictive settings, often in conditions that only exacerbate their mental health challenges and compound their trauma.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26</a:t>
            </a:fld>
            <a:endParaRPr lang="en-US"/>
          </a:p>
        </p:txBody>
      </p:sp>
    </p:spTree>
    <p:extLst>
      <p:ext uri="{BB962C8B-B14F-4D97-AF65-F5344CB8AC3E}">
        <p14:creationId xmlns:p14="http://schemas.microsoft.com/office/powerpoint/2010/main" val="473447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ORR custody, children’s trauma can manifest in multiple ways, as they may not have the tools, family or community contacts, or care they need to self-soothe or regulate their emotions. Sometimes, children experience grief over separation from family or because they learn of more violence afflicting their loved ones. ORR facility staff may characterize their behavior as aggressive or harmful to themselves or others, resulting in more restrictive placements.</a:t>
            </a:r>
          </a:p>
          <a:p>
            <a:pPr marL="171450" indent="-171450">
              <a:buFont typeface="Arial" panose="020B0604020202020204" pitchFamily="34" charset="0"/>
              <a:buChar char="•"/>
            </a:pPr>
            <a:r>
              <a:rPr lang="en-US" dirty="0"/>
              <a:t>A 2019 report by Disability Rights California found that “ORR guidelines fail to take into adequate consideration whether a child’s self-harming or disruptive </a:t>
            </a:r>
            <a:r>
              <a:rPr lang="en-US" dirty="0" err="1"/>
              <a:t>behaviro</a:t>
            </a:r>
            <a:r>
              <a:rPr lang="en-US" dirty="0"/>
              <a:t> could be arising from unmet mental health needs, illnesses, or trauma.” </a:t>
            </a:r>
          </a:p>
          <a:p>
            <a:pPr marL="171450" indent="-171450">
              <a:buFont typeface="Arial" panose="020B0604020202020204" pitchFamily="34" charset="0"/>
              <a:buChar char="•"/>
            </a:pPr>
            <a:r>
              <a:rPr lang="en-US" dirty="0"/>
              <a:t>ORR facilities have repeatedly been found to lack adequate mental health services, and instead of addressing this longstanding problem, ORR has created a system in which children with mental health needs who manifest behavior linked to their disabilities have SIRs written up, are punished, and are held in restrictive settings, often in conditions that only exacerbate their mental health challenges and compound their trauma.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27</a:t>
            </a:fld>
            <a:endParaRPr lang="en-US"/>
          </a:p>
        </p:txBody>
      </p:sp>
    </p:spTree>
    <p:extLst>
      <p:ext uri="{BB962C8B-B14F-4D97-AF65-F5344CB8AC3E}">
        <p14:creationId xmlns:p14="http://schemas.microsoft.com/office/powerpoint/2010/main" val="3729374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28</a:t>
            </a:fld>
            <a:endParaRPr lang="en-US"/>
          </a:p>
        </p:txBody>
      </p:sp>
    </p:spTree>
    <p:extLst>
      <p:ext uri="{BB962C8B-B14F-4D97-AF65-F5344CB8AC3E}">
        <p14:creationId xmlns:p14="http://schemas.microsoft.com/office/powerpoint/2010/main" val="289808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29</a:t>
            </a:fld>
            <a:endParaRPr lang="en-US"/>
          </a:p>
        </p:txBody>
      </p:sp>
    </p:spTree>
    <p:extLst>
      <p:ext uri="{BB962C8B-B14F-4D97-AF65-F5344CB8AC3E}">
        <p14:creationId xmlns:p14="http://schemas.microsoft.com/office/powerpoint/2010/main" val="3180350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30</a:t>
            </a:fld>
            <a:endParaRPr lang="en-US"/>
          </a:p>
        </p:txBody>
      </p:sp>
    </p:spTree>
    <p:extLst>
      <p:ext uri="{BB962C8B-B14F-4D97-AF65-F5344CB8AC3E}">
        <p14:creationId xmlns:p14="http://schemas.microsoft.com/office/powerpoint/2010/main" val="29984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Unaccompanied children are children and youth under the age of 18, who are encountered at the border or in the interior of the US by immigration officials, and who are not with a parent or legal guardian. They include children who venture to our borders on their own or with smugglers or traffickers but also children who arrive with adult family members who are not their legal guardians. </a:t>
            </a:r>
          </a:p>
          <a:p>
            <a:endParaRPr lang="en-US" dirty="0"/>
          </a:p>
          <a:p>
            <a:r>
              <a:rPr lang="en-US" u="sng" dirty="0"/>
              <a:t>If</a:t>
            </a:r>
            <a:r>
              <a:rPr lang="en-US" dirty="0"/>
              <a:t> these children can make it to our border, and survive the myriad policies trying to keep them away, they will—within 72 hours of encountering a border official—be transferred into the custody of the federal </a:t>
            </a:r>
            <a:r>
              <a:rPr lang="en-US" dirty="0" err="1"/>
              <a:t>dep’t</a:t>
            </a:r>
            <a:r>
              <a:rPr lang="en-US" dirty="0"/>
              <a:t> of health and human services and that agency’s office of refugee resettlement, known as ORR. ORR is tasked with caring for the children until they can be released to family, or transferred to a small federal foster care system. </a:t>
            </a:r>
          </a:p>
          <a:p>
            <a:endParaRPr lang="en-US" dirty="0"/>
          </a:p>
          <a:p>
            <a:r>
              <a:rPr lang="en-US" dirty="0"/>
              <a:t>ORR contracts with organizations across the country to operate facilities where children are held in custody, under state licensing standards, until they can be released to family. The average length of stay is around a month. And for children with any kind of challenge—including but not limited to disabilities—lengths of detention are generally much longer and can reach years. </a:t>
            </a:r>
          </a:p>
          <a:p>
            <a:endParaRPr lang="en-US" dirty="0"/>
          </a:p>
          <a:p>
            <a:r>
              <a:rPr lang="en-US" dirty="0"/>
              <a:t>Note that once children are released from ORR custody, ORR will not take them back – when there are sponsor breakdowns of family disruptions, youth will be referred to domestic child welfare system. </a:t>
            </a:r>
          </a:p>
        </p:txBody>
      </p:sp>
      <p:sp>
        <p:nvSpPr>
          <p:cNvPr id="4" name="Slide Number Placeholder 3"/>
          <p:cNvSpPr>
            <a:spLocks noGrp="1"/>
          </p:cNvSpPr>
          <p:nvPr>
            <p:ph type="sldNum" sz="quarter" idx="5"/>
          </p:nvPr>
        </p:nvSpPr>
        <p:spPr/>
        <p:txBody>
          <a:bodyPr/>
          <a:lstStyle/>
          <a:p>
            <a:fld id="{1835769E-0839-4E17-BA65-87408921051F}" type="slidenum">
              <a:rPr lang="en-US" smtClean="0"/>
              <a:t>3</a:t>
            </a:fld>
            <a:endParaRPr lang="en-US"/>
          </a:p>
        </p:txBody>
      </p:sp>
    </p:spTree>
    <p:extLst>
      <p:ext uri="{BB962C8B-B14F-4D97-AF65-F5344CB8AC3E}">
        <p14:creationId xmlns:p14="http://schemas.microsoft.com/office/powerpoint/2010/main" val="3950582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31</a:t>
            </a:fld>
            <a:endParaRPr lang="en-US"/>
          </a:p>
        </p:txBody>
      </p:sp>
    </p:spTree>
    <p:extLst>
      <p:ext uri="{BB962C8B-B14F-4D97-AF65-F5344CB8AC3E}">
        <p14:creationId xmlns:p14="http://schemas.microsoft.com/office/powerpoint/2010/main" val="150331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32</a:t>
            </a:fld>
            <a:endParaRPr lang="en-US"/>
          </a:p>
        </p:txBody>
      </p:sp>
    </p:spTree>
    <p:extLst>
      <p:ext uri="{BB962C8B-B14F-4D97-AF65-F5344CB8AC3E}">
        <p14:creationId xmlns:p14="http://schemas.microsoft.com/office/powerpoint/2010/main" val="1286283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33</a:t>
            </a:fld>
            <a:endParaRPr lang="en-US"/>
          </a:p>
        </p:txBody>
      </p:sp>
    </p:spTree>
    <p:extLst>
      <p:ext uri="{BB962C8B-B14F-4D97-AF65-F5344CB8AC3E}">
        <p14:creationId xmlns:p14="http://schemas.microsoft.com/office/powerpoint/2010/main" val="1290967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34</a:t>
            </a:fld>
            <a:endParaRPr lang="en-US"/>
          </a:p>
        </p:txBody>
      </p:sp>
    </p:spTree>
    <p:extLst>
      <p:ext uri="{BB962C8B-B14F-4D97-AF65-F5344CB8AC3E}">
        <p14:creationId xmlns:p14="http://schemas.microsoft.com/office/powerpoint/2010/main" val="2710615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35</a:t>
            </a:fld>
            <a:endParaRPr lang="en-US"/>
          </a:p>
        </p:txBody>
      </p:sp>
    </p:spTree>
    <p:extLst>
      <p:ext uri="{BB962C8B-B14F-4D97-AF65-F5344CB8AC3E}">
        <p14:creationId xmlns:p14="http://schemas.microsoft.com/office/powerpoint/2010/main" val="3308046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36</a:t>
            </a:fld>
            <a:endParaRPr lang="en-US"/>
          </a:p>
        </p:txBody>
      </p:sp>
    </p:spTree>
    <p:extLst>
      <p:ext uri="{BB962C8B-B14F-4D97-AF65-F5344CB8AC3E}">
        <p14:creationId xmlns:p14="http://schemas.microsoft.com/office/powerpoint/2010/main" val="76692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4</a:t>
            </a:fld>
            <a:endParaRPr lang="en-US"/>
          </a:p>
        </p:txBody>
      </p:sp>
    </p:spTree>
    <p:extLst>
      <p:ext uri="{BB962C8B-B14F-4D97-AF65-F5344CB8AC3E}">
        <p14:creationId xmlns:p14="http://schemas.microsoft.com/office/powerpoint/2010/main" val="205701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ORR has a statutory obligation to place children in the least restrictive setting in their best interests. The overwhelming number of ORR beds are in so-called shelters. But these are fundamentally different from the shelter placements in the state child welfare system, which has moved away from institutionalization and toward small placements for children who cannot live with family. Today, most ORR facilities are multi-hundred-bed facilities. True, some of them are designed in a campus-like manner, with small cottages where children sleep and larger buildings for classes, meals, and services. But many of the facilities are giant buildings—pictured here is a former Walmart that was converted to a facility for 1400 boys.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 actual least restrictive placement is to the left—what ORR refers to as short-term and long-term foster care. These are foster care homes that are not intended to be long-term, but for brief stays before a child’s release to family. But these are few and far between in the ORR network.</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On the other end of the spectrum are staff secure facilities, residential treatment centers, and secure placements. Each are increasingly more restrictive and they often have spaces where children are intentionally isolated. The secure facilities are beds in juvenile detention facilities, even though the children have not been adjudicated delinquent.</a:t>
            </a:r>
            <a:endParaRPr lang="en-US" u="none" dirty="0"/>
          </a:p>
          <a:p>
            <a:pPr marL="0" lvl="0" indent="0">
              <a:buFont typeface="Arial" panose="020B0604020202020204" pitchFamily="34" charset="0"/>
              <a:buNone/>
            </a:pPr>
            <a:endParaRPr lang="en-US" u="none" dirty="0"/>
          </a:p>
        </p:txBody>
      </p:sp>
      <p:sp>
        <p:nvSpPr>
          <p:cNvPr id="4" name="Slide Number Placeholder 3"/>
          <p:cNvSpPr>
            <a:spLocks noGrp="1"/>
          </p:cNvSpPr>
          <p:nvPr>
            <p:ph type="sldNum" sz="quarter" idx="10"/>
          </p:nvPr>
        </p:nvSpPr>
        <p:spPr/>
        <p:txBody>
          <a:bodyPr/>
          <a:lstStyle/>
          <a:p>
            <a:fld id="{E9518391-97DD-473E-BB22-515C08B0B5BC}" type="slidenum">
              <a:rPr lang="en-US" smtClean="0"/>
              <a:t>5</a:t>
            </a:fld>
            <a:endParaRPr lang="en-US" dirty="0"/>
          </a:p>
        </p:txBody>
      </p:sp>
    </p:spTree>
    <p:extLst>
      <p:ext uri="{BB962C8B-B14F-4D97-AF65-F5344CB8AC3E}">
        <p14:creationId xmlns:p14="http://schemas.microsoft.com/office/powerpoint/2010/main" val="70158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6</a:t>
            </a:fld>
            <a:endParaRPr lang="en-US"/>
          </a:p>
        </p:txBody>
      </p:sp>
    </p:spTree>
    <p:extLst>
      <p:ext uri="{BB962C8B-B14F-4D97-AF65-F5344CB8AC3E}">
        <p14:creationId xmlns:p14="http://schemas.microsoft.com/office/powerpoint/2010/main" val="404389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3E50"/>
                </a:solidFill>
                <a:effectLst/>
                <a:latin typeface="open sans" panose="020B0606030504020204" pitchFamily="34" charset="0"/>
              </a:rPr>
              <a:t>The </a:t>
            </a:r>
            <a:r>
              <a:rPr lang="en-US" b="0" i="0" u="none" strike="noStrike" dirty="0">
                <a:solidFill>
                  <a:srgbClr val="5392CA"/>
                </a:solidFill>
                <a:effectLst/>
                <a:latin typeface="open sans" panose="020B0606030504020204" pitchFamily="34" charset="0"/>
                <a:hlinkClick r:id="rId3"/>
              </a:rPr>
              <a:t>United Nations 1951 Convention</a:t>
            </a:r>
            <a:r>
              <a:rPr lang="en-US" b="0" i="0" dirty="0">
                <a:solidFill>
                  <a:srgbClr val="2C3E50"/>
                </a:solidFill>
                <a:effectLst/>
                <a:latin typeface="open sans" panose="020B0606030504020204" pitchFamily="34" charset="0"/>
              </a:rPr>
              <a:t> and </a:t>
            </a:r>
            <a:r>
              <a:rPr lang="en-US" b="0" i="0" u="none" strike="noStrike" dirty="0">
                <a:solidFill>
                  <a:srgbClr val="5392CA"/>
                </a:solidFill>
                <a:effectLst/>
                <a:latin typeface="open sans" panose="020B0606030504020204" pitchFamily="34" charset="0"/>
                <a:hlinkClick r:id="rId4"/>
              </a:rPr>
              <a:t>1967 Protocol</a:t>
            </a:r>
            <a:r>
              <a:rPr lang="en-US" b="0" i="0" dirty="0">
                <a:solidFill>
                  <a:srgbClr val="2C3E50"/>
                </a:solidFill>
                <a:effectLst/>
                <a:latin typeface="open sans" panose="020B0606030504020204" pitchFamily="34" charset="0"/>
              </a:rPr>
              <a:t> define a refugee as a person who is unable or unwilling to return to his or her home country, and cannot obtain protection in that country, due to past persecution or a well-founded fear of being persecuted in the future “on account of race, religion, nationality, membership in a particular social group, or political opinion.”  Congress incorporated this definition into U.S. immigration law in the Refugee Act of 1980.  Asylum is technically a “discretionary” status, meaning that some individuals can be denied asylum even if they meet the definition of a refugee. For those individuals, a backstop form of protection known as “withholding of removal” may be available to protect them from harm if necessary.</a:t>
            </a:r>
          </a:p>
          <a:p>
            <a:pPr algn="l"/>
            <a:r>
              <a:rPr lang="en-US" b="0" i="0" dirty="0">
                <a:solidFill>
                  <a:srgbClr val="2C3E50"/>
                </a:solidFill>
                <a:effectLst/>
                <a:latin typeface="open sans" panose="020B0606030504020204" pitchFamily="34" charset="0"/>
              </a:rPr>
              <a:t>As a signatory to the 1967 Protocol, and through U.S. immigration law, the United States has legal obligations to provide protection to those who qualify as refugees. The Refugee Act established two paths to obtain refugee status—either from abroad as a resettled refugee or in the United States as an asylum seeker.</a:t>
            </a:r>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8</a:t>
            </a:fld>
            <a:endParaRPr lang="en-US"/>
          </a:p>
        </p:txBody>
      </p:sp>
    </p:spTree>
    <p:extLst>
      <p:ext uri="{BB962C8B-B14F-4D97-AF65-F5344CB8AC3E}">
        <p14:creationId xmlns:p14="http://schemas.microsoft.com/office/powerpoint/2010/main" val="89935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floor for conditions of custody </a:t>
            </a:r>
          </a:p>
        </p:txBody>
      </p:sp>
      <p:sp>
        <p:nvSpPr>
          <p:cNvPr id="4" name="Slide Number Placeholder 3"/>
          <p:cNvSpPr>
            <a:spLocks noGrp="1"/>
          </p:cNvSpPr>
          <p:nvPr>
            <p:ph type="sldNum" sz="quarter" idx="5"/>
          </p:nvPr>
        </p:nvSpPr>
        <p:spPr/>
        <p:txBody>
          <a:bodyPr/>
          <a:lstStyle/>
          <a:p>
            <a:fld id="{410836B4-0159-2F4C-9AE2-3066358C6ADF}" type="slidenum">
              <a:rPr lang="en-US" smtClean="0"/>
              <a:t>9</a:t>
            </a:fld>
            <a:endParaRPr lang="en-US"/>
          </a:p>
        </p:txBody>
      </p:sp>
    </p:spTree>
    <p:extLst>
      <p:ext uri="{BB962C8B-B14F-4D97-AF65-F5344CB8AC3E}">
        <p14:creationId xmlns:p14="http://schemas.microsoft.com/office/powerpoint/2010/main" val="77022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10836B4-0159-2F4C-9AE2-3066358C6ADF}" type="slidenum">
              <a:rPr lang="en-US" smtClean="0"/>
              <a:t>10</a:t>
            </a:fld>
            <a:endParaRPr lang="en-US"/>
          </a:p>
        </p:txBody>
      </p:sp>
    </p:spTree>
    <p:extLst>
      <p:ext uri="{BB962C8B-B14F-4D97-AF65-F5344CB8AC3E}">
        <p14:creationId xmlns:p14="http://schemas.microsoft.com/office/powerpoint/2010/main" val="422278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0497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383331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63258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118160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72170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385081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02DC0-147B-3E4E-B367-22E7AECB9E00}"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57075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02DC0-147B-3E4E-B367-22E7AECB9E00}" type="datetimeFigureOut">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399018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02DC0-147B-3E4E-B367-22E7AECB9E00}"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332481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02DC0-147B-3E4E-B367-22E7AECB9E00}" type="datetimeFigureOut">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1594382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02DC0-147B-3E4E-B367-22E7AECB9E00}"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61565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3807078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02DC0-147B-3E4E-B367-22E7AECB9E00}"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4174631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169985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48632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C02DC0-147B-3E4E-B367-22E7AECB9E00}"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1512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02DC0-147B-3E4E-B367-22E7AECB9E00}"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143616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02DC0-147B-3E4E-B367-22E7AECB9E00}" type="datetimeFigureOut">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92359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02DC0-147B-3E4E-B367-22E7AECB9E00}"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6329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02DC0-147B-3E4E-B367-22E7AECB9E00}" type="datetimeFigureOut">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130052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02DC0-147B-3E4E-B367-22E7AECB9E00}"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182462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02DC0-147B-3E4E-B367-22E7AECB9E00}"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E91B-4F48-154D-A0BA-04A70B561E5F}" type="slidenum">
              <a:rPr lang="en-US" smtClean="0"/>
              <a:t>‹#›</a:t>
            </a:fld>
            <a:endParaRPr lang="en-US"/>
          </a:p>
        </p:txBody>
      </p:sp>
    </p:spTree>
    <p:extLst>
      <p:ext uri="{BB962C8B-B14F-4D97-AF65-F5344CB8AC3E}">
        <p14:creationId xmlns:p14="http://schemas.microsoft.com/office/powerpoint/2010/main" val="21460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02DC0-147B-3E4E-B367-22E7AECB9E00}" type="datetimeFigureOut">
              <a:rPr lang="en-US" smtClean="0"/>
              <a:t>3/20/2023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5E91B-4F48-154D-A0BA-04A70B561E5F}" type="slidenum">
              <a:rPr lang="en-US" smtClean="0"/>
              <a:t>‹#›</a:t>
            </a:fld>
            <a:endParaRPr lang="en-US"/>
          </a:p>
        </p:txBody>
      </p:sp>
    </p:spTree>
    <p:extLst>
      <p:ext uri="{BB962C8B-B14F-4D97-AF65-F5344CB8AC3E}">
        <p14:creationId xmlns:p14="http://schemas.microsoft.com/office/powerpoint/2010/main" val="19194550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02DC0-147B-3E4E-B367-22E7AECB9E00}" type="datetimeFigureOut">
              <a:rPr lang="en-US" smtClean="0"/>
              <a:t>3/20/2023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5E91B-4F48-154D-A0BA-04A70B561E5F}" type="slidenum">
              <a:rPr lang="en-US" smtClean="0"/>
              <a:t>‹#›</a:t>
            </a:fld>
            <a:endParaRPr lang="en-US"/>
          </a:p>
        </p:txBody>
      </p:sp>
    </p:spTree>
    <p:extLst>
      <p:ext uri="{BB962C8B-B14F-4D97-AF65-F5344CB8AC3E}">
        <p14:creationId xmlns:p14="http://schemas.microsoft.com/office/powerpoint/2010/main" val="136827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ca4.uscourts.gov/opinions/191910.P.pdf" TargetMode="External"/><Relationship Id="rId4" Type="http://schemas.openxmlformats.org/officeDocument/2006/relationships/hyperlink" Target="https://www.wiley.law/assets/htmldocuments/Shenandoah%20Valley%20Complaint.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grants.gov/web/grants/view-opportunity.html?oppId=34468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138F04-6F69-3947-99B1-32610ECA77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800000">
            <a:off x="806088" y="5651937"/>
            <a:ext cx="11385912" cy="1206063"/>
          </a:xfrm>
          <a:prstGeom prst="rect">
            <a:avLst/>
          </a:prstGeom>
        </p:spPr>
      </p:pic>
      <p:pic>
        <p:nvPicPr>
          <p:cNvPr id="18" name="Picture 17" descr="Young Center for Immigrant Children's Rights and Logo">
            <a:extLst>
              <a:ext uri="{FF2B5EF4-FFF2-40B4-BE49-F238E27FC236}">
                <a16:creationId xmlns:a16="http://schemas.microsoft.com/office/drawing/2014/main" id="{62C6EDD8-6242-C143-AD6D-9B8B2514B6BA}"/>
              </a:ext>
            </a:extLst>
          </p:cNvPr>
          <p:cNvPicPr>
            <a:picLocks noChangeAspect="1"/>
          </p:cNvPicPr>
          <p:nvPr/>
        </p:nvPicPr>
        <p:blipFill>
          <a:blip r:embed="rId4"/>
          <a:stretch>
            <a:fillRect/>
          </a:stretch>
        </p:blipFill>
        <p:spPr>
          <a:xfrm>
            <a:off x="1346685" y="154348"/>
            <a:ext cx="4954109" cy="1050042"/>
          </a:xfrm>
          <a:prstGeom prst="rect">
            <a:avLst/>
          </a:prstGeom>
        </p:spPr>
      </p:pic>
      <p:pic>
        <p:nvPicPr>
          <p:cNvPr id="5" name="Picture 4">
            <a:extLst>
              <a:ext uri="{FF2B5EF4-FFF2-40B4-BE49-F238E27FC236}">
                <a16:creationId xmlns:a16="http://schemas.microsoft.com/office/drawing/2014/main" id="{9F8A2575-3CD6-8747-8B65-6C6F241080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78229" y="2865347"/>
            <a:ext cx="6870882" cy="1114424"/>
          </a:xfrm>
          <a:prstGeom prst="rect">
            <a:avLst/>
          </a:prstGeom>
        </p:spPr>
      </p:pic>
      <p:sp>
        <p:nvSpPr>
          <p:cNvPr id="4" name="Title 3">
            <a:extLst>
              <a:ext uri="{FF2B5EF4-FFF2-40B4-BE49-F238E27FC236}">
                <a16:creationId xmlns:a16="http://schemas.microsoft.com/office/drawing/2014/main" id="{A8C04797-27B9-5646-A32A-FB9D828EE6A1}"/>
              </a:ext>
            </a:extLst>
          </p:cNvPr>
          <p:cNvSpPr>
            <a:spLocks noGrp="1"/>
          </p:cNvSpPr>
          <p:nvPr>
            <p:ph type="title" idx="4294967295"/>
          </p:nvPr>
        </p:nvSpPr>
        <p:spPr>
          <a:xfrm>
            <a:off x="806087" y="2177947"/>
            <a:ext cx="11520093"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Advancing Disability Rights for Unaccompanied Immigrant Children Within and Outside Government Custody</a:t>
            </a:r>
          </a:p>
        </p:txBody>
      </p:sp>
      <p:pic>
        <p:nvPicPr>
          <p:cNvPr id="11" name="Picture 10">
            <a:extLst>
              <a:ext uri="{FF2B5EF4-FFF2-40B4-BE49-F238E27FC236}">
                <a16:creationId xmlns:a16="http://schemas.microsoft.com/office/drawing/2014/main" id="{E5377716-C1FD-C24C-9311-66242FC177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346532">
            <a:off x="-18979" y="4896705"/>
            <a:ext cx="3657600" cy="2057400"/>
          </a:xfrm>
          <a:prstGeom prst="rect">
            <a:avLst/>
          </a:prstGeom>
        </p:spPr>
      </p:pic>
      <p:pic>
        <p:nvPicPr>
          <p:cNvPr id="13" name="Picture 12">
            <a:extLst>
              <a:ext uri="{FF2B5EF4-FFF2-40B4-BE49-F238E27FC236}">
                <a16:creationId xmlns:a16="http://schemas.microsoft.com/office/drawing/2014/main" id="{A3BF9A22-B74C-E84F-920D-FAE84420992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16812" y="3662261"/>
            <a:ext cx="3657600" cy="1828800"/>
          </a:xfrm>
          <a:prstGeom prst="rect">
            <a:avLst/>
          </a:prstGeom>
        </p:spPr>
      </p:pic>
      <p:sp>
        <p:nvSpPr>
          <p:cNvPr id="2" name="TextBox 1">
            <a:extLst>
              <a:ext uri="{FF2B5EF4-FFF2-40B4-BE49-F238E27FC236}">
                <a16:creationId xmlns:a16="http://schemas.microsoft.com/office/drawing/2014/main" id="{BA1E2A5D-DA29-4F85-36CC-F11CB5CB3656}"/>
              </a:ext>
            </a:extLst>
          </p:cNvPr>
          <p:cNvSpPr txBox="1"/>
          <p:nvPr/>
        </p:nvSpPr>
        <p:spPr>
          <a:xfrm>
            <a:off x="5086190" y="4909202"/>
            <a:ext cx="7105810" cy="1015663"/>
          </a:xfrm>
          <a:prstGeom prst="rect">
            <a:avLst/>
          </a:prstGeom>
          <a:noFill/>
        </p:spPr>
        <p:txBody>
          <a:bodyPr wrap="square" rtlCol="0">
            <a:spAutoFit/>
          </a:bodyPr>
          <a:lstStyle/>
          <a:p>
            <a:pPr algn="r"/>
            <a:r>
              <a:rPr lang="en-US" sz="2000" b="1" dirty="0">
                <a:solidFill>
                  <a:srgbClr val="203864"/>
                </a:solidFill>
                <a:latin typeface="Lato" panose="020F0502020204030203" pitchFamily="34" charset="0"/>
                <a:ea typeface="Lato" panose="020F0502020204030203" pitchFamily="34" charset="0"/>
                <a:cs typeface="Lato" panose="020F0502020204030203" pitchFamily="34" charset="0"/>
              </a:rPr>
              <a:t>Anne Kelsey</a:t>
            </a:r>
            <a:r>
              <a:rPr lang="en-US" sz="2000" dirty="0">
                <a:solidFill>
                  <a:srgbClr val="203864"/>
                </a:solidFill>
                <a:latin typeface="Lato" panose="020F0502020204030203" pitchFamily="34" charset="0"/>
                <a:ea typeface="Lato" panose="020F0502020204030203" pitchFamily="34" charset="0"/>
                <a:cs typeface="Lato" panose="020F0502020204030203" pitchFamily="34" charset="0"/>
              </a:rPr>
              <a:t>, Disability Policy Analyst at the Young Center</a:t>
            </a:r>
          </a:p>
          <a:p>
            <a:pPr algn="r"/>
            <a:r>
              <a:rPr lang="en-US" sz="2000" b="1" dirty="0">
                <a:solidFill>
                  <a:srgbClr val="203864"/>
                </a:solidFill>
                <a:latin typeface="Lato" panose="020F0502020204030203" pitchFamily="34" charset="0"/>
                <a:ea typeface="Lato" panose="020F0502020204030203" pitchFamily="34" charset="0"/>
                <a:cs typeface="Lato" panose="020F0502020204030203" pitchFamily="34" charset="0"/>
              </a:rPr>
              <a:t>Amy Leipziger</a:t>
            </a:r>
            <a:r>
              <a:rPr lang="en-US" sz="2000" dirty="0">
                <a:solidFill>
                  <a:srgbClr val="203864"/>
                </a:solidFill>
                <a:latin typeface="Lato" panose="020F0502020204030203" pitchFamily="34" charset="0"/>
                <a:ea typeface="Lato" panose="020F0502020204030203" pitchFamily="34" charset="0"/>
                <a:cs typeface="Lato" panose="020F0502020204030203" pitchFamily="34" charset="0"/>
              </a:rPr>
              <a:t>, Project Director, Free to Be Youth Project, Urban Justice Center</a:t>
            </a:r>
          </a:p>
        </p:txBody>
      </p:sp>
    </p:spTree>
    <p:extLst>
      <p:ext uri="{BB962C8B-B14F-4D97-AF65-F5344CB8AC3E}">
        <p14:creationId xmlns:p14="http://schemas.microsoft.com/office/powerpoint/2010/main" val="301795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Trafficking Victims Protection Reauthorization Act (TVPRA)</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8" y="1507045"/>
            <a:ext cx="10155092"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r>
              <a:rPr lang="en-US" sz="2200" b="1" dirty="0">
                <a:solidFill>
                  <a:schemeClr val="tx1"/>
                </a:solidFill>
                <a:latin typeface="Lato" panose="020F0502020204030203" pitchFamily="34" charset="0"/>
                <a:ea typeface="Lato" panose="020F0502020204030203" pitchFamily="34" charset="0"/>
                <a:cs typeface="Lato" panose="020F0502020204030203" pitchFamily="34" charset="0"/>
              </a:rPr>
              <a:t>Protections</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Codifies presumption of reunification with family pending adjudication of claim for protection</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Opens door to affirmative asylum proceedings (though children remain in removal proceedings)</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Codifies ‘best interests’ by permitting appointment of independent Child Advocates</a:t>
            </a:r>
          </a:p>
          <a:p>
            <a:pPr marL="342900" indent="-342900">
              <a:buFont typeface="Arial" panose="020B0604020202020204" pitchFamily="34" charset="0"/>
              <a:buChar char="•"/>
            </a:pPr>
            <a:endParaRPr lang="en-US" sz="22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22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22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2200" b="1" dirty="0">
                <a:solidFill>
                  <a:schemeClr val="tx1"/>
                </a:solidFill>
                <a:latin typeface="Lato" panose="020F0502020204030203" pitchFamily="34" charset="0"/>
                <a:ea typeface="Lato" panose="020F0502020204030203" pitchFamily="34" charset="0"/>
                <a:cs typeface="Lato" panose="020F0502020204030203" pitchFamily="34" charset="0"/>
              </a:rPr>
              <a:t>Drawbacks</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Increased suspicion of families (codifies intrusive surveillance)</a:t>
            </a:r>
          </a:p>
          <a:p>
            <a:pPr marL="742950" lvl="1" indent="-285750">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Children with disabilities must get a home study</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Children as victims, not rights-holders</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No right to counsel</a:t>
            </a:r>
          </a:p>
          <a:p>
            <a:pPr marL="342900" indent="-342900">
              <a:buFont typeface="Arial" panose="020B0604020202020204" pitchFamily="34" charset="0"/>
              <a:buChar char="•"/>
            </a:pPr>
            <a:r>
              <a:rPr lang="en-US" sz="2200" dirty="0">
                <a:solidFill>
                  <a:schemeClr val="tx1"/>
                </a:solidFill>
                <a:latin typeface="Lato" panose="020F0502020204030203" pitchFamily="34" charset="0"/>
                <a:ea typeface="Lato" panose="020F0502020204030203" pitchFamily="34" charset="0"/>
                <a:cs typeface="Lato" panose="020F0502020204030203" pitchFamily="34" charset="0"/>
              </a:rPr>
              <a:t>Undermines idea of universal rights/needs</a:t>
            </a:r>
          </a:p>
          <a:p>
            <a:pPr marL="742950" lvl="1" indent="-285750">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excludes all children from Mexico</a:t>
            </a:r>
          </a:p>
          <a:p>
            <a:pPr marL="742950" lvl="1" indent="-285750">
              <a:buFont typeface="Arial" panose="020B0604020202020204" pitchFamily="34" charset="0"/>
              <a:buChar char="•"/>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excludes accompanied children (children arriving with parents)</a:t>
            </a:r>
          </a:p>
        </p:txBody>
      </p:sp>
    </p:spTree>
    <p:extLst>
      <p:ext uri="{BB962C8B-B14F-4D97-AF65-F5344CB8AC3E}">
        <p14:creationId xmlns:p14="http://schemas.microsoft.com/office/powerpoint/2010/main" val="98608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Section 504</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8" y="1507045"/>
            <a:ext cx="10645422"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Applies to ORR and its grantee providers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457200" marR="0" lvl="0" indent="-361950" algn="l" defTabSz="914400" rtl="0" eaLnBrk="1" fontAlgn="auto" latinLnBrk="0" hangingPunct="1">
              <a:lnSpc>
                <a:spcPct val="100000"/>
              </a:lnSpc>
              <a:spcBef>
                <a:spcPts val="0"/>
              </a:spcBef>
              <a:spcAft>
                <a:spcPts val="0"/>
              </a:spcAft>
              <a:buClr>
                <a:srgbClr val="005E86"/>
              </a:buClr>
              <a:buSzPts val="21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Covered entities must:</a:t>
            </a:r>
          </a:p>
          <a:p>
            <a:pPr marL="914400" marR="0" lvl="1" indent="-349250" algn="l" defTabSz="914400" rtl="0" eaLnBrk="1" fontAlgn="auto" latinLnBrk="0" hangingPunct="1">
              <a:lnSpc>
                <a:spcPct val="100000"/>
              </a:lnSpc>
              <a:spcBef>
                <a:spcPts val="0"/>
              </a:spcBef>
              <a:spcAft>
                <a:spcPts val="0"/>
              </a:spcAft>
              <a:buClr>
                <a:srgbClr val="005E86"/>
              </a:buClr>
              <a:buSzPts val="19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Provide services and programs in the </a:t>
            </a:r>
            <a:r>
              <a:rPr kumimoji="0" lang="en-US" sz="2400" b="0" i="0" u="sng"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most integrated setting appropriate</a:t>
            </a: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the needs of the qualified individual with a disability</a:t>
            </a:r>
          </a:p>
          <a:p>
            <a:pPr marL="914400" marR="0" lvl="1" indent="-349250" algn="l" defTabSz="914400" rtl="0" eaLnBrk="1" fontAlgn="auto" latinLnBrk="0" hangingPunct="1">
              <a:lnSpc>
                <a:spcPct val="100000"/>
              </a:lnSpc>
              <a:spcBef>
                <a:spcPts val="0"/>
              </a:spcBef>
              <a:spcAft>
                <a:spcPts val="0"/>
              </a:spcAft>
              <a:buClr>
                <a:srgbClr val="005E86"/>
              </a:buClr>
              <a:buSzPts val="19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Ensure that programs, services, activities, and facilities are accessible</a:t>
            </a:r>
          </a:p>
          <a:p>
            <a:pPr marL="914400" marR="0" lvl="1" indent="-349250" algn="l" defTabSz="914400" rtl="0" eaLnBrk="1" fontAlgn="auto" latinLnBrk="0" hangingPunct="1">
              <a:lnSpc>
                <a:spcPct val="100000"/>
              </a:lnSpc>
              <a:spcBef>
                <a:spcPts val="0"/>
              </a:spcBef>
              <a:spcAft>
                <a:spcPts val="0"/>
              </a:spcAft>
              <a:buClr>
                <a:srgbClr val="005E86"/>
              </a:buClr>
              <a:buSzPts val="19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Make </a:t>
            </a:r>
            <a:r>
              <a:rPr kumimoji="0" lang="en-US" sz="2400" b="0" i="0" u="sng"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reasonable modifications</a:t>
            </a: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in their policies, practices, and procedures to avoid discrimination on the basis of disability</a:t>
            </a:r>
          </a:p>
          <a:p>
            <a:pPr marL="914400" marR="0" lvl="1" indent="-349250" algn="l" defTabSz="914400" rtl="0" eaLnBrk="1" fontAlgn="auto" latinLnBrk="0" hangingPunct="1">
              <a:lnSpc>
                <a:spcPct val="100000"/>
              </a:lnSpc>
              <a:spcBef>
                <a:spcPts val="0"/>
              </a:spcBef>
              <a:spcAft>
                <a:spcPts val="0"/>
              </a:spcAft>
              <a:buClr>
                <a:srgbClr val="005E86"/>
              </a:buClr>
              <a:buSzPts val="19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Provide </a:t>
            </a:r>
            <a:r>
              <a:rPr kumimoji="0" lang="en-US" sz="2400" b="0" i="0" u="sng"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auxiliary aids</a:t>
            </a: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persons with disabilities, at no additional cost, where necessary to afford an equal opportunity to participate in or benefit from a program or activity</a:t>
            </a:r>
          </a:p>
          <a:p>
            <a:pPr marL="457200" marR="0" lvl="0" indent="-349250" algn="l" defTabSz="914400" rtl="0" eaLnBrk="1" fontAlgn="auto" latinLnBrk="0" hangingPunct="1">
              <a:lnSpc>
                <a:spcPct val="100000"/>
              </a:lnSpc>
              <a:spcBef>
                <a:spcPts val="0"/>
              </a:spcBef>
              <a:spcAft>
                <a:spcPts val="0"/>
              </a:spcAft>
              <a:buClr>
                <a:srgbClr val="005E86"/>
              </a:buClr>
              <a:buSzPts val="1900"/>
              <a:buFont typeface="Arial" panose="020B0604020202020204" pitchFamily="34" charset="0"/>
              <a:buChar char="•"/>
              <a:tabLst/>
              <a:defRPr/>
            </a:pPr>
            <a:r>
              <a:rPr kumimoji="0" lang="en-US" sz="23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Integration Mandate </a:t>
            </a:r>
          </a:p>
        </p:txBody>
      </p:sp>
    </p:spTree>
    <p:extLst>
      <p:ext uri="{BB962C8B-B14F-4D97-AF65-F5344CB8AC3E}">
        <p14:creationId xmlns:p14="http://schemas.microsoft.com/office/powerpoint/2010/main" val="279509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Policy Overview: The Problems We See Now</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8" y="1507045"/>
            <a:ext cx="10252939"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The system does not recognize the inherent harm of institutional settings and separation from family and community.</a:t>
            </a:r>
          </a:p>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ORR facilities do not provide individualized, culturally-competent, trauma- informed disability-related and mental health care.</a:t>
            </a:r>
          </a:p>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Kids with disabilities experience disproportionate punishment and write-ups (SIRs) and are punished for behavior that is a result of their disability.</a:t>
            </a:r>
          </a:p>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Kids with disabilities, particularly mental health and trauma related disabilities, spend longer in custody in more restrictive settings</a:t>
            </a:r>
            <a:endParaRPr lang="en-US" sz="2000" dirty="0"/>
          </a:p>
        </p:txBody>
      </p:sp>
    </p:spTree>
    <p:extLst>
      <p:ext uri="{BB962C8B-B14F-4D97-AF65-F5344CB8AC3E}">
        <p14:creationId xmlns:p14="http://schemas.microsoft.com/office/powerpoint/2010/main" val="319753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Immigration is a disability justice issue</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9" y="1507045"/>
            <a:ext cx="10103554"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marR="0" lvl="1" indent="-285750">
              <a:spcBef>
                <a:spcPts val="0"/>
              </a:spcBef>
              <a:spcAft>
                <a:spcPts val="0"/>
              </a:spcAft>
              <a:buFont typeface="Courier New" panose="02070309020205020404" pitchFamily="49" charset="0"/>
              <a:buChar char="o"/>
            </a:pPr>
            <a:r>
              <a:rPr lang="en-US" sz="2800" dirty="0">
                <a:solidFill>
                  <a:srgbClr val="1F1F1F"/>
                </a:solidFill>
                <a:latin typeface="Lato" panose="020F0502020204030203" pitchFamily="34" charset="0"/>
                <a:ea typeface="Lato" panose="020F0502020204030203" pitchFamily="34" charset="0"/>
                <a:cs typeface="Lato" panose="020F0502020204030203" pitchFamily="34" charset="0"/>
              </a:rPr>
              <a:t>Fight for disability-related services and supports in custody, while knowing that children thrive when they’re with family and in community. </a:t>
            </a:r>
          </a:p>
          <a:p>
            <a:pPr marL="742950" marR="0" lvl="1" indent="-285750">
              <a:spcBef>
                <a:spcPts val="0"/>
              </a:spcBef>
              <a:spcAft>
                <a:spcPts val="0"/>
              </a:spcAft>
              <a:buFont typeface="Courier New" panose="02070309020205020404" pitchFamily="49" charset="0"/>
              <a:buChar char="o"/>
            </a:pPr>
            <a:r>
              <a:rPr lang="en-US" sz="2800" dirty="0">
                <a:solidFill>
                  <a:srgbClr val="1F1F1F"/>
                </a:solidFill>
                <a:latin typeface="Lato" panose="020F0502020204030203" pitchFamily="34" charset="0"/>
                <a:ea typeface="Lato" panose="020F0502020204030203" pitchFamily="34" charset="0"/>
                <a:cs typeface="Lato" panose="020F0502020204030203" pitchFamily="34" charset="0"/>
              </a:rPr>
              <a:t>Connect kids to community supports and services. Undocumented children should be able to access services in the community like their documented peers. </a:t>
            </a:r>
          </a:p>
          <a:p>
            <a:pPr marL="742950" marR="0" lvl="1" indent="-285750">
              <a:spcBef>
                <a:spcPts val="0"/>
              </a:spcBef>
              <a:spcAft>
                <a:spcPts val="0"/>
              </a:spcAft>
              <a:buFont typeface="Courier New" panose="02070309020205020404" pitchFamily="49" charset="0"/>
              <a:buChar char="o"/>
            </a:pPr>
            <a:r>
              <a:rPr lang="en-US" sz="2800" dirty="0">
                <a:solidFill>
                  <a:srgbClr val="1F1F1F"/>
                </a:solidFill>
                <a:latin typeface="Lato" panose="020F0502020204030203" pitchFamily="34" charset="0"/>
                <a:ea typeface="Lato" panose="020F0502020204030203" pitchFamily="34" charset="0"/>
                <a:cs typeface="Lato" panose="020F0502020204030203" pitchFamily="34" charset="0"/>
              </a:rPr>
              <a:t>Minimize family separation. </a:t>
            </a:r>
          </a:p>
          <a:p>
            <a:pPr marL="742950" marR="0" lvl="1" indent="-285750">
              <a:spcBef>
                <a:spcPts val="0"/>
              </a:spcBef>
              <a:spcAft>
                <a:spcPts val="0"/>
              </a:spcAft>
              <a:buFont typeface="Courier New" panose="02070309020205020404" pitchFamily="49" charset="0"/>
              <a:buChar char="o"/>
            </a:pPr>
            <a:r>
              <a:rPr lang="en-US" sz="2800" dirty="0">
                <a:solidFill>
                  <a:srgbClr val="1F1F1F"/>
                </a:solidFill>
                <a:latin typeface="Lato" panose="020F0502020204030203" pitchFamily="34" charset="0"/>
                <a:ea typeface="Lato" panose="020F0502020204030203" pitchFamily="34" charset="0"/>
                <a:cs typeface="Lato" panose="020F0502020204030203" pitchFamily="34" charset="0"/>
              </a:rPr>
              <a:t>Ensure access to counsel and child advocates. </a:t>
            </a:r>
          </a:p>
          <a:p>
            <a:pPr marL="742950" marR="0" lvl="1" indent="-285750">
              <a:spcBef>
                <a:spcPts val="0"/>
              </a:spcBef>
              <a:spcAft>
                <a:spcPts val="0"/>
              </a:spcAft>
              <a:buFont typeface="Courier New" panose="02070309020205020404" pitchFamily="49" charset="0"/>
              <a:buChar char="o"/>
            </a:pPr>
            <a:r>
              <a:rPr lang="en-US" sz="2800" dirty="0">
                <a:solidFill>
                  <a:srgbClr val="1F1F1F"/>
                </a:solidFill>
                <a:latin typeface="Lato" panose="020F0502020204030203" pitchFamily="34" charset="0"/>
                <a:ea typeface="Lato" panose="020F0502020204030203" pitchFamily="34" charset="0"/>
                <a:cs typeface="Lato" panose="020F0502020204030203" pitchFamily="34" charset="0"/>
              </a:rPr>
              <a:t>Connect disability and immigrant advocates.</a:t>
            </a:r>
          </a:p>
        </p:txBody>
      </p:sp>
    </p:spTree>
    <p:extLst>
      <p:ext uri="{BB962C8B-B14F-4D97-AF65-F5344CB8AC3E}">
        <p14:creationId xmlns:p14="http://schemas.microsoft.com/office/powerpoint/2010/main" val="210294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Relevant cases: </a:t>
            </a:r>
            <a:r>
              <a:rPr kumimoji="0" lang="en-US" sz="4000" b="0" i="1"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Lucas R. v. Azar (C.D. Cal)</a:t>
            </a:r>
            <a:endPar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Rounded Rectangle 5">
            <a:extLst>
              <a:ext uri="{FF2B5EF4-FFF2-40B4-BE49-F238E27FC236}">
                <a16:creationId xmlns:a16="http://schemas.microsoft.com/office/drawing/2014/main" id="{2AA56E9D-3133-1741-8EFC-7A8E6922374B}"/>
              </a:ext>
            </a:extLst>
          </p:cNvPr>
          <p:cNvSpPr/>
          <p:nvPr/>
        </p:nvSpPr>
        <p:spPr>
          <a:xfrm>
            <a:off x="1145708" y="1315145"/>
            <a:ext cx="10528549" cy="53066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Brought by </a:t>
            </a:r>
            <a:r>
              <a:rPr lang="en-US" sz="2600" b="1" dirty="0">
                <a:solidFill>
                  <a:srgbClr val="1F1F1F"/>
                </a:solidFill>
                <a:latin typeface="Lato" panose="020F0502020204030203" pitchFamily="34" charset="0"/>
                <a:ea typeface="Lato" panose="020F0502020204030203" pitchFamily="34" charset="0"/>
                <a:cs typeface="Lato" panose="020F0502020204030203" pitchFamily="34" charset="0"/>
              </a:rPr>
              <a:t>National Center for Youth Law in 2018 </a:t>
            </a: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alleging that ORR overuses psychotropic medications; discriminates against children with disabilities; wrongly places children in unnecessarily restrictive settings; arbitrarily denies children release to their family; and denies children access to legal counsel. </a:t>
            </a:r>
          </a:p>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5th Amendment and Section 504 Claims</a:t>
            </a:r>
          </a:p>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March 2022 decision held that UCs are entitled to greater constitutional protections than they are currently afforded when they are detained in restrictive placements or denied release to family; remaining claims are in negotiation.</a:t>
            </a:r>
          </a:p>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Case documents: https://youthlaw.org/cases/lucas-r-v-azar</a:t>
            </a:r>
          </a:p>
        </p:txBody>
      </p:sp>
    </p:spTree>
    <p:extLst>
      <p:ext uri="{BB962C8B-B14F-4D97-AF65-F5344CB8AC3E}">
        <p14:creationId xmlns:p14="http://schemas.microsoft.com/office/powerpoint/2010/main" val="272350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Lato" panose="020F0502020204030203" pitchFamily="34" charset="0"/>
                <a:ea typeface="Lato" panose="020F0502020204030203" pitchFamily="34" charset="0"/>
                <a:cs typeface="Lato" panose="020F0502020204030203" pitchFamily="34" charset="0"/>
              </a:rPr>
              <a:t>Relevant cases: </a:t>
            </a:r>
            <a:r>
              <a:rPr kumimoji="0" lang="en-US" sz="4000" b="0" i="1" u="none" strike="noStrike" kern="1200" cap="none" spc="0" normalizeH="0" baseline="0" noProof="0" dirty="0">
                <a:ln>
                  <a:noFill/>
                </a:ln>
                <a:solidFill>
                  <a:schemeClr val="tx2"/>
                </a:solidFill>
                <a:effectLst/>
                <a:uLnTx/>
                <a:uFillTx/>
                <a:latin typeface="Calibri" panose="020F0502020204030204"/>
                <a:ea typeface="+mn-ea"/>
                <a:cs typeface="+mn-cs"/>
              </a:rPr>
              <a:t>Doe v. Shenandoah Valley Juvenile Center Commission </a:t>
            </a:r>
            <a:r>
              <a:rPr kumimoji="0" lang="en-US" sz="4000" b="0" i="0" u="none" strike="noStrike" kern="1200" cap="none" spc="0" normalizeH="0" baseline="0" noProof="0" dirty="0">
                <a:ln>
                  <a:noFill/>
                </a:ln>
                <a:solidFill>
                  <a:schemeClr val="tx2"/>
                </a:solidFill>
                <a:effectLst/>
                <a:uLnTx/>
                <a:uFillTx/>
                <a:latin typeface="Calibri" panose="020F0502020204030204"/>
                <a:ea typeface="+mn-ea"/>
                <a:cs typeface="+mn-cs"/>
              </a:rPr>
              <a:t>(W.D. </a:t>
            </a:r>
            <a:r>
              <a:rPr kumimoji="0" lang="en-US" sz="4000" b="0" i="0" u="none" strike="noStrike" kern="1200" cap="none" spc="0" normalizeH="0" baseline="0" noProof="0" dirty="0" err="1">
                <a:ln>
                  <a:noFill/>
                </a:ln>
                <a:solidFill>
                  <a:schemeClr val="tx2"/>
                </a:solidFill>
                <a:effectLst/>
                <a:uLnTx/>
                <a:uFillTx/>
                <a:latin typeface="Calibri" panose="020F0502020204030204"/>
                <a:ea typeface="+mn-ea"/>
                <a:cs typeface="+mn-cs"/>
              </a:rPr>
              <a:t>Va</a:t>
            </a:r>
            <a:r>
              <a:rPr kumimoji="0" lang="en-US" sz="4000" b="0" i="0" u="none" strike="noStrike" kern="1200" cap="none" spc="0" normalizeH="0" baseline="0" noProof="0" dirty="0">
                <a:ln>
                  <a:noFill/>
                </a:ln>
                <a:solidFill>
                  <a:schemeClr val="tx2"/>
                </a:solidFill>
                <a:effectLst/>
                <a:uLnTx/>
                <a:uFillTx/>
                <a:latin typeface="Calibri" panose="020F0502020204030204"/>
                <a:ea typeface="+mn-ea"/>
                <a:cs typeface="+mn-cs"/>
              </a:rPr>
              <a:t> and 4th Cir.)</a:t>
            </a:r>
            <a:endParaRPr kumimoji="0" lang="en-US" sz="4000" b="0" i="1"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9" y="1507046"/>
            <a:ext cx="10425804" cy="48937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Brought by Washington Lawyers’ Committee for Civil Rights in 2017 alleging that UCs who are detained at the Shenandoah Valley Juvenile Center (a secure facility) were wrongfully deprived of adequate mental health care in violation of 5</a:t>
            </a:r>
            <a:r>
              <a:rPr kumimoji="0" lang="en-US" sz="2400" b="0" i="0" u="none" strike="noStrike" kern="1200" cap="none" spc="0" normalizeH="0" baseline="30000" noProof="0" dirty="0">
                <a:ln>
                  <a:noFill/>
                </a:ln>
                <a:solidFill>
                  <a:prstClr val="black"/>
                </a:solidFill>
                <a:effectLst/>
                <a:uLnTx/>
                <a:uFillTx/>
                <a:ea typeface="+mn-ea"/>
                <a:cs typeface="+mn-cs"/>
              </a:rPr>
              <a:t>th</a:t>
            </a:r>
            <a:r>
              <a:rPr kumimoji="0" lang="en-US" sz="2400" b="0" i="0" u="none" strike="noStrike" kern="1200" cap="none" spc="0" normalizeH="0" baseline="0" noProof="0" dirty="0">
                <a:ln>
                  <a:noFill/>
                </a:ln>
                <a:solidFill>
                  <a:prstClr val="black"/>
                </a:solidFill>
                <a:effectLst/>
                <a:uLnTx/>
                <a:uFillTx/>
                <a:ea typeface="+mn-ea"/>
                <a:cs typeface="+mn-cs"/>
              </a:rPr>
              <a:t>/14</a:t>
            </a:r>
            <a:r>
              <a:rPr kumimoji="0" lang="en-US" sz="2400" b="0" i="0" u="none" strike="noStrike" kern="1200" cap="none" spc="0" normalizeH="0" baseline="30000" noProof="0" dirty="0">
                <a:ln>
                  <a:noFill/>
                </a:ln>
                <a:solidFill>
                  <a:prstClr val="black"/>
                </a:solidFill>
                <a:effectLst/>
                <a:uLnTx/>
                <a:uFillTx/>
                <a:ea typeface="+mn-ea"/>
                <a:cs typeface="+mn-cs"/>
              </a:rPr>
              <a:t>th</a:t>
            </a:r>
            <a:r>
              <a:rPr kumimoji="0" lang="en-US" sz="2400" b="0" i="0" u="none" strike="noStrike" kern="1200" cap="none" spc="0" normalizeH="0" baseline="0" noProof="0" dirty="0">
                <a:ln>
                  <a:noFill/>
                </a:ln>
                <a:solidFill>
                  <a:prstClr val="black"/>
                </a:solidFill>
                <a:effectLst/>
                <a:uLnTx/>
                <a:uFillTx/>
                <a:ea typeface="+mn-ea"/>
                <a:cs typeface="+mn-cs"/>
              </a:rPr>
              <a:t> Amendment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hlinkClick r:id="rId4"/>
              </a:rPr>
              <a:t>https://www.wiley.law/assets/htmldocuments/Shenandoah%20Valley%20Complaint.pdf</a:t>
            </a:r>
            <a:r>
              <a:rPr kumimoji="0" lang="en-US" sz="2400" b="0" i="0" u="none" strike="noStrike" kern="1200" cap="none" spc="0" normalizeH="0" baseline="0" noProof="0" dirty="0">
                <a:ln>
                  <a:noFill/>
                </a:ln>
                <a:solidFill>
                  <a:prstClr val="black"/>
                </a:solidFill>
                <a:effectLst/>
                <a:uLnTx/>
                <a:uFillTx/>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January 2021 decision by the 4</a:t>
            </a:r>
            <a:r>
              <a:rPr kumimoji="0" lang="en-US" sz="2400" b="0" i="0" u="none" strike="noStrike" kern="1200" cap="none" spc="0" normalizeH="0" baseline="30000" noProof="0" dirty="0">
                <a:ln>
                  <a:noFill/>
                </a:ln>
                <a:solidFill>
                  <a:prstClr val="black"/>
                </a:solidFill>
                <a:effectLst/>
                <a:uLnTx/>
                <a:uFillTx/>
                <a:ea typeface="+mn-ea"/>
                <a:cs typeface="+mn-cs"/>
              </a:rPr>
              <a:t>th</a:t>
            </a:r>
            <a:r>
              <a:rPr kumimoji="0" lang="en-US" sz="2400" b="0" i="0" u="none" strike="noStrike" kern="1200" cap="none" spc="0" normalizeH="0" baseline="0" noProof="0" dirty="0">
                <a:ln>
                  <a:noFill/>
                </a:ln>
                <a:solidFill>
                  <a:prstClr val="black"/>
                </a:solidFill>
                <a:effectLst/>
                <a:uLnTx/>
                <a:uFillTx/>
                <a:ea typeface="+mn-ea"/>
                <a:cs typeface="+mn-cs"/>
              </a:rPr>
              <a:t> Circuit reversed the district court's grant of summary judgment to Defendant Shenandoah (ORR not a party) and held that the proper standard is whether Defendant's actions departed from accepted professional judgment, not deliberate indifference; and on remand, district court should consider evidence on trauma-informed care and the professional judgment standard.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79C9D8"/>
                </a:solidFill>
                <a:effectLst/>
                <a:uLnTx/>
                <a:uFillTx/>
                <a:ea typeface="+mn-ea"/>
                <a:cs typeface="+mn-cs"/>
                <a:hlinkClick r:id="rId5"/>
              </a:rPr>
              <a:t>Doe v. Shenandoah, 985 F.3d 327 (4th Cir. 2021)</a:t>
            </a:r>
            <a:endParaRPr kumimoji="0" lang="en-US" sz="24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7242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Lato" panose="020F0502020204030203" pitchFamily="34" charset="0"/>
                <a:ea typeface="Lato" panose="020F0502020204030203" pitchFamily="34" charset="0"/>
                <a:cs typeface="Lato" panose="020F0502020204030203" pitchFamily="34" charset="0"/>
              </a:rPr>
              <a:t>Relevant cases: </a:t>
            </a:r>
            <a:r>
              <a:rPr kumimoji="0" lang="en-US" sz="4000" b="0" i="1" u="none" strike="noStrike" kern="1200" cap="none" spc="0" normalizeH="0" baseline="0" noProof="0" dirty="0">
                <a:ln>
                  <a:noFill/>
                </a:ln>
                <a:solidFill>
                  <a:schemeClr val="tx2"/>
                </a:solidFill>
                <a:effectLst/>
                <a:uLnTx/>
                <a:uFillTx/>
                <a:latin typeface="Calibri" panose="020F0502020204030204"/>
                <a:ea typeface="+mn-ea"/>
                <a:cs typeface="+mn-cs"/>
              </a:rPr>
              <a:t>Doe v. Shenandoah Valley Juvenile Center Commission </a:t>
            </a:r>
            <a:r>
              <a:rPr kumimoji="0" lang="en-US" sz="4000" b="0" i="0" u="none" strike="noStrike" kern="1200" cap="none" spc="0" normalizeH="0" baseline="0" noProof="0" dirty="0">
                <a:ln>
                  <a:noFill/>
                </a:ln>
                <a:solidFill>
                  <a:schemeClr val="tx2"/>
                </a:solidFill>
                <a:effectLst/>
                <a:uLnTx/>
                <a:uFillTx/>
                <a:latin typeface="Calibri" panose="020F0502020204030204"/>
                <a:ea typeface="+mn-ea"/>
                <a:cs typeface="+mn-cs"/>
              </a:rPr>
              <a:t>(W.D. </a:t>
            </a:r>
            <a:r>
              <a:rPr kumimoji="0" lang="en-US" sz="4000" b="0" i="0" u="none" strike="noStrike" kern="1200" cap="none" spc="0" normalizeH="0" baseline="0" noProof="0" dirty="0" err="1">
                <a:ln>
                  <a:noFill/>
                </a:ln>
                <a:solidFill>
                  <a:schemeClr val="tx2"/>
                </a:solidFill>
                <a:effectLst/>
                <a:uLnTx/>
                <a:uFillTx/>
                <a:latin typeface="Calibri" panose="020F0502020204030204"/>
                <a:ea typeface="+mn-ea"/>
                <a:cs typeface="+mn-cs"/>
              </a:rPr>
              <a:t>Va</a:t>
            </a:r>
            <a:r>
              <a:rPr kumimoji="0" lang="en-US" sz="4000" b="0" i="0" u="none" strike="noStrike" kern="1200" cap="none" spc="0" normalizeH="0" baseline="0" noProof="0" dirty="0">
                <a:ln>
                  <a:noFill/>
                </a:ln>
                <a:solidFill>
                  <a:schemeClr val="tx2"/>
                </a:solidFill>
                <a:effectLst/>
                <a:uLnTx/>
                <a:uFillTx/>
                <a:latin typeface="Calibri" panose="020F0502020204030204"/>
                <a:ea typeface="+mn-ea"/>
                <a:cs typeface="+mn-cs"/>
              </a:rPr>
              <a:t> and 4th Cir.)</a:t>
            </a:r>
            <a:endParaRPr kumimoji="0" lang="en-US" sz="4000" b="0" i="1"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9" y="1507046"/>
            <a:ext cx="10425804" cy="48937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Shenandoah is now closing as a result of the litigation, leaving ORR with no secure placements.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dirty="0">
                <a:solidFill>
                  <a:prstClr val="black"/>
                </a:solidFill>
              </a:rPr>
              <a:t>However, ORR has issued a Notice of Funding to contract with 5 new secure facilities (licensed as juvenile detention facilities).</a:t>
            </a:r>
          </a:p>
          <a:p>
            <a:pPr marL="1143000" lvl="2" indent="-228600">
              <a:lnSpc>
                <a:spcPct val="90000"/>
              </a:lnSpc>
              <a:spcBef>
                <a:spcPts val="500"/>
              </a:spcBef>
              <a:buFont typeface="Arial" panose="020B0604020202020204" pitchFamily="34" charset="0"/>
              <a:buChar char="•"/>
              <a:defRPr/>
            </a:pPr>
            <a:r>
              <a:rPr lang="en-US" sz="2800" b="0" i="0" u="none" strike="noStrike" dirty="0">
                <a:solidFill>
                  <a:srgbClr val="000000"/>
                </a:solidFill>
                <a:effectLst/>
              </a:rPr>
              <a:t>Department of Health and Human Services Administration for Children and Families - ORR, HHS-2023-ACF-ORR-ZU-0008 Residential (Secure) Services for Unaccompanied Children (Jan 12, 2023), </a:t>
            </a:r>
            <a:r>
              <a:rPr lang="en-US" sz="2800" b="0" i="1" u="none" strike="noStrike" dirty="0">
                <a:solidFill>
                  <a:srgbClr val="000000"/>
                </a:solidFill>
                <a:effectLst/>
              </a:rPr>
              <a:t>available at</a:t>
            </a:r>
            <a:r>
              <a:rPr lang="en-US" sz="2800" dirty="0"/>
              <a:t> </a:t>
            </a:r>
            <a:r>
              <a:rPr lang="en-US" sz="2800" b="0" i="0" u="sng" strike="noStrike" dirty="0">
                <a:solidFill>
                  <a:srgbClr val="1155CC"/>
                </a:solidFill>
                <a:effectLst/>
                <a:hlinkClick r:id="rId4"/>
              </a:rPr>
              <a:t>https://www.grants.gov/web/grants/view-opportunity.html?oppId=344685</a:t>
            </a:r>
            <a:r>
              <a:rPr lang="en-US" sz="2800" b="0" i="0" u="none" strike="noStrike" dirty="0">
                <a:solidFill>
                  <a:srgbClr val="000000"/>
                </a:solidFill>
                <a:effectLst/>
              </a:rPr>
              <a:t>. </a:t>
            </a:r>
            <a:endParaRPr kumimoji="0" lang="en-US" sz="2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5249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Relevant cases: </a:t>
            </a:r>
            <a:r>
              <a:rPr kumimoji="0" lang="en-US" sz="4000" b="0" i="1"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A.F.B. v. Becerra</a:t>
            </a:r>
            <a:endPar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Rounded Rectangle 5">
            <a:extLst>
              <a:ext uri="{FF2B5EF4-FFF2-40B4-BE49-F238E27FC236}">
                <a16:creationId xmlns:a16="http://schemas.microsoft.com/office/drawing/2014/main" id="{2AA56E9D-3133-1741-8EFC-7A8E6922374B}"/>
              </a:ext>
            </a:extLst>
          </p:cNvPr>
          <p:cNvSpPr/>
          <p:nvPr/>
        </p:nvSpPr>
        <p:spPr>
          <a:xfrm>
            <a:off x="1145708" y="1315145"/>
            <a:ext cx="10528549" cy="53066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A habeas case brought by </a:t>
            </a:r>
            <a:r>
              <a:rPr lang="en-US" sz="2600" b="1" dirty="0">
                <a:solidFill>
                  <a:srgbClr val="1F1F1F"/>
                </a:solidFill>
                <a:latin typeface="Lato" panose="020F0502020204030203" pitchFamily="34" charset="0"/>
                <a:ea typeface="Lato" panose="020F0502020204030203" pitchFamily="34" charset="0"/>
                <a:cs typeface="Lato" panose="020F0502020204030203" pitchFamily="34" charset="0"/>
              </a:rPr>
              <a:t>Disability Rights California </a:t>
            </a: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to challenge the unlawful transfer of an Afghan UC from a foster care setting in California to a locked psychiatric facility in Utah.</a:t>
            </a:r>
          </a:p>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Youth had never been assessed or diagnosed with any disability. </a:t>
            </a:r>
          </a:p>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Alleges violations of the Constitution, TVPRA, </a:t>
            </a:r>
            <a:r>
              <a:rPr lang="en-US" sz="2600" i="1" dirty="0">
                <a:solidFill>
                  <a:srgbClr val="1F1F1F"/>
                </a:solidFill>
                <a:latin typeface="Lato" panose="020F0502020204030203" pitchFamily="34" charset="0"/>
                <a:ea typeface="Lato" panose="020F0502020204030203" pitchFamily="34" charset="0"/>
                <a:cs typeface="Lato" panose="020F0502020204030203" pitchFamily="34" charset="0"/>
              </a:rPr>
              <a:t>Flores </a:t>
            </a: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settlement, Unruh Act, and Section 504. </a:t>
            </a:r>
          </a:p>
          <a:p>
            <a:pPr marL="742950" marR="0" lvl="1" indent="-285750">
              <a:spcBef>
                <a:spcPts val="0"/>
              </a:spcBef>
              <a:spcAft>
                <a:spcPts val="0"/>
              </a:spcAft>
              <a:buFont typeface="Courier New" panose="02070309020205020404" pitchFamily="49" charset="0"/>
              <a:buChar char="o"/>
            </a:pPr>
            <a:r>
              <a:rPr lang="en-US" sz="2600" dirty="0">
                <a:solidFill>
                  <a:srgbClr val="1F1F1F"/>
                </a:solidFill>
                <a:latin typeface="Lato" panose="020F0502020204030203" pitchFamily="34" charset="0"/>
                <a:ea typeface="Lato" panose="020F0502020204030203" pitchFamily="34" charset="0"/>
                <a:cs typeface="Lato" panose="020F0502020204030203" pitchFamily="34" charset="0"/>
              </a:rPr>
              <a:t>Case is ongoing. </a:t>
            </a:r>
          </a:p>
        </p:txBody>
      </p:sp>
    </p:spTree>
    <p:extLst>
      <p:ext uri="{BB962C8B-B14F-4D97-AF65-F5344CB8AC3E}">
        <p14:creationId xmlns:p14="http://schemas.microsoft.com/office/powerpoint/2010/main" val="263226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97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B76460D-00EC-2844-903B-99279A5191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8337552" y="3003548"/>
            <a:ext cx="6857999" cy="850900"/>
          </a:xfrm>
          <a:prstGeom prst="rect">
            <a:avLst/>
          </a:prstGeom>
        </p:spPr>
      </p:pic>
      <p:sp>
        <p:nvSpPr>
          <p:cNvPr id="2" name="Title 1">
            <a:extLst>
              <a:ext uri="{FF2B5EF4-FFF2-40B4-BE49-F238E27FC236}">
                <a16:creationId xmlns:a16="http://schemas.microsoft.com/office/drawing/2014/main" id="{D55E5FCD-E394-DD48-9074-E9DA0BD47C48}"/>
              </a:ext>
            </a:extLst>
          </p:cNvPr>
          <p:cNvSpPr>
            <a:spLocks noGrp="1"/>
          </p:cNvSpPr>
          <p:nvPr>
            <p:ph type="ctrTitle"/>
          </p:nvPr>
        </p:nvSpPr>
        <p:spPr>
          <a:xfrm>
            <a:off x="621629" y="640080"/>
            <a:ext cx="4225290" cy="5578816"/>
          </a:xfrm>
        </p:spPr>
        <p:txBody>
          <a:bodyPr vert="horz" lIns="91440" tIns="45720" rIns="91440" bIns="45720" rtlCol="0" anchor="ctr">
            <a:normAutofit/>
          </a:bodyPr>
          <a:lstStyle/>
          <a:p>
            <a:r>
              <a:rPr lang="en-US" sz="4800" kern="1200" dirty="0">
                <a:solidFill>
                  <a:srgbClr val="FFFFFF"/>
                </a:solidFill>
                <a:latin typeface="Lato" panose="020F0502020204030203" pitchFamily="34" charset="0"/>
                <a:ea typeface="Lato" panose="020F0502020204030203" pitchFamily="34" charset="0"/>
                <a:cs typeface="Lato" panose="020F0502020204030203" pitchFamily="34" charset="0"/>
              </a:rPr>
              <a:t>What are SIRs?</a:t>
            </a:r>
          </a:p>
        </p:txBody>
      </p:sp>
      <p:sp>
        <p:nvSpPr>
          <p:cNvPr id="3" name="TextBox 2">
            <a:extLst>
              <a:ext uri="{FF2B5EF4-FFF2-40B4-BE49-F238E27FC236}">
                <a16:creationId xmlns:a16="http://schemas.microsoft.com/office/drawing/2014/main" id="{022EAC45-F675-4DD1-9621-79E6AE4268AB}"/>
              </a:ext>
            </a:extLst>
          </p:cNvPr>
          <p:cNvSpPr txBox="1"/>
          <p:nvPr/>
        </p:nvSpPr>
        <p:spPr>
          <a:xfrm>
            <a:off x="5727032" y="360947"/>
            <a:ext cx="5269831" cy="5324535"/>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2000" b="0" i="0" u="none" strike="noStrike" dirty="0">
                <a:effectLst/>
              </a:rPr>
              <a:t>Significant Incident Reports” (SIRs) are forms that ORR uses to document a wide array of incidents ranging from disclosures of past abuse or neglect to minor rule infractions within ORR facilities, as well as behavioral challenges.</a:t>
            </a:r>
          </a:p>
          <a:p>
            <a:pPr rtl="0" fontAlgn="base">
              <a:spcBef>
                <a:spcPts val="0"/>
              </a:spcBef>
              <a:spcAft>
                <a:spcPts val="0"/>
              </a:spcAft>
              <a:buFont typeface="Arial" panose="020B0604020202020204" pitchFamily="34" charset="0"/>
              <a:buChar char="•"/>
            </a:pPr>
            <a:endParaRPr lang="en-US" sz="2000" b="0" i="0" u="none" strike="noStrike" dirty="0">
              <a:effectLst/>
            </a:endParaRPr>
          </a:p>
          <a:p>
            <a:pPr rtl="0" fontAlgn="base">
              <a:spcBef>
                <a:spcPts val="0"/>
              </a:spcBef>
              <a:spcAft>
                <a:spcPts val="0"/>
              </a:spcAft>
              <a:buFont typeface="Arial" panose="020B0604020202020204" pitchFamily="34" charset="0"/>
              <a:buChar char="•"/>
            </a:pPr>
            <a:r>
              <a:rPr lang="en-US" sz="2000" b="0" i="0" u="none" strike="noStrike" dirty="0">
                <a:effectLst/>
              </a:rPr>
              <a:t>ORR policies and procedures have created a system in which a range of behaviors, words or actions, regardless of their seriousness or significance, trigger SIRs on a daily basis.</a:t>
            </a:r>
          </a:p>
          <a:p>
            <a:pPr rtl="0" fontAlgn="base">
              <a:spcBef>
                <a:spcPts val="0"/>
              </a:spcBef>
              <a:spcAft>
                <a:spcPts val="0"/>
              </a:spcAft>
            </a:pPr>
            <a:endParaRPr lang="en-US" sz="2000" b="0" i="0" u="none" strike="noStrike" dirty="0">
              <a:effectLst/>
            </a:endParaRPr>
          </a:p>
          <a:p>
            <a:pPr rtl="0" fontAlgn="base">
              <a:spcBef>
                <a:spcPts val="0"/>
              </a:spcBef>
              <a:spcAft>
                <a:spcPts val="0"/>
              </a:spcAft>
              <a:buFont typeface="Arial" panose="020B0604020202020204" pitchFamily="34" charset="0"/>
              <a:buChar char="•"/>
            </a:pPr>
            <a:r>
              <a:rPr lang="en-US" sz="2000" b="0" i="0" u="none" strike="noStrike" dirty="0">
                <a:effectLst/>
              </a:rPr>
              <a:t> ORR facilities are incentivized to over-report, with facility staff erring on the side of reporting many minor and trivial incidents to ensure that they are complying with ORR policies.</a:t>
            </a:r>
          </a:p>
        </p:txBody>
      </p:sp>
    </p:spTree>
    <p:extLst>
      <p:ext uri="{BB962C8B-B14F-4D97-AF65-F5344CB8AC3E}">
        <p14:creationId xmlns:p14="http://schemas.microsoft.com/office/powerpoint/2010/main" val="45579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B76460D-00EC-2844-903B-99279A5191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8209462" y="2878229"/>
            <a:ext cx="6870882" cy="1114424"/>
          </a:xfrm>
          <a:prstGeom prst="rect">
            <a:avLst/>
          </a:prstGeom>
        </p:spPr>
      </p:pic>
      <p:sp>
        <p:nvSpPr>
          <p:cNvPr id="3" name="Title 2">
            <a:extLst>
              <a:ext uri="{FF2B5EF4-FFF2-40B4-BE49-F238E27FC236}">
                <a16:creationId xmlns:a16="http://schemas.microsoft.com/office/drawing/2014/main" id="{156278B4-1CCA-4AE9-8765-DC0D06D7ECEB}"/>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sz="4000" dirty="0"/>
              <a:t>What behaviors can lead to an SIR</a:t>
            </a:r>
          </a:p>
        </p:txBody>
      </p:sp>
      <p:pic>
        <p:nvPicPr>
          <p:cNvPr id="3074" name="Picture 2" descr="a circle with SIR on it in the middle, with circles around it wither causes of SIRS listed: &#10;Small rule infractions (sharing food, getting up to go to the bathroom too soon)&#10;Horseplay&#10;Boundary challenging behavior&#10;Disclosing past harm suffered&#10;Manifestations of trauma, grief, or disability&#10;Missing family, expressing frustration with ORR rules &#10;">
            <a:extLst>
              <a:ext uri="{FF2B5EF4-FFF2-40B4-BE49-F238E27FC236}">
                <a16:creationId xmlns:a16="http://schemas.microsoft.com/office/drawing/2014/main" id="{BCDF1442-F2AB-D8AF-7B47-974BC7EF6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060" y="582002"/>
            <a:ext cx="6213004" cy="516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4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8199347" y="2865347"/>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99111" y="318335"/>
            <a:ext cx="12794186" cy="9486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YOUNG CENTER CHILD ADVOCATES</a:t>
            </a:r>
          </a:p>
        </p:txBody>
      </p:sp>
      <p:pic>
        <p:nvPicPr>
          <p:cNvPr id="5" name="Picture 4">
            <a:extLst>
              <a:ext uri="{FF2B5EF4-FFF2-40B4-BE49-F238E27FC236}">
                <a16:creationId xmlns:a16="http://schemas.microsoft.com/office/drawing/2014/main" id="{76EEFA5B-B401-6542-B051-7EAD29789E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770837"/>
            <a:ext cx="5459033" cy="3070706"/>
          </a:xfrm>
          <a:prstGeom prst="rect">
            <a:avLst/>
          </a:prstGeom>
        </p:spPr>
      </p:pic>
      <p:sp>
        <p:nvSpPr>
          <p:cNvPr id="6" name="Rounded Rectangle 5">
            <a:extLst>
              <a:ext uri="{FF2B5EF4-FFF2-40B4-BE49-F238E27FC236}">
                <a16:creationId xmlns:a16="http://schemas.microsoft.com/office/drawing/2014/main" id="{2AA56E9D-3133-1741-8EFC-7A8E6922374B}"/>
              </a:ext>
              <a:ext uri="{C183D7F6-B498-43B3-948B-1728B52AA6E4}">
                <adec:decorative xmlns:adec="http://schemas.microsoft.com/office/drawing/2017/decorative" val="1"/>
              </a:ext>
            </a:extLst>
          </p:cNvPr>
          <p:cNvSpPr/>
          <p:nvPr/>
        </p:nvSpPr>
        <p:spPr>
          <a:xfrm>
            <a:off x="4818889" y="1721131"/>
            <a:ext cx="6474207" cy="421378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8E9B6D9-2FCA-AC41-958B-42A0ADA3E2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786433" flipH="1">
            <a:off x="406971" y="2135680"/>
            <a:ext cx="1352635" cy="1270315"/>
          </a:xfrm>
          <a:prstGeom prst="rect">
            <a:avLst/>
          </a:prstGeom>
        </p:spPr>
      </p:pic>
      <p:sp>
        <p:nvSpPr>
          <p:cNvPr id="4" name="TextBox 3">
            <a:extLst>
              <a:ext uri="{FF2B5EF4-FFF2-40B4-BE49-F238E27FC236}">
                <a16:creationId xmlns:a16="http://schemas.microsoft.com/office/drawing/2014/main" id="{93738E8E-E456-B24C-852D-6D380F9694D3}"/>
              </a:ext>
            </a:extLst>
          </p:cNvPr>
          <p:cNvSpPr txBox="1"/>
          <p:nvPr/>
        </p:nvSpPr>
        <p:spPr>
          <a:xfrm>
            <a:off x="5243513" y="2065823"/>
            <a:ext cx="5834063" cy="3693319"/>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Evaluate and represent the child’s </a:t>
            </a:r>
            <a:r>
              <a:rPr lang="en-US" sz="2400" b="1" dirty="0">
                <a:latin typeface="Lato" panose="020F0502020204030203" pitchFamily="34" charset="0"/>
                <a:ea typeface="Lato" panose="020F0502020204030203" pitchFamily="34" charset="0"/>
                <a:cs typeface="Lato" panose="020F0502020204030203" pitchFamily="34" charset="0"/>
              </a:rPr>
              <a:t>best interests </a:t>
            </a:r>
            <a:r>
              <a:rPr lang="en-US" sz="2400" dirty="0">
                <a:latin typeface="Lato" panose="020F0502020204030203" pitchFamily="34" charset="0"/>
                <a:ea typeface="Lato" panose="020F0502020204030203" pitchFamily="34" charset="0"/>
                <a:cs typeface="Lato" panose="020F0502020204030203" pitchFamily="34" charset="0"/>
              </a:rPr>
              <a:t>while the child is subject to immigration proceedings:</a:t>
            </a:r>
            <a:br>
              <a:rPr lang="en-US" sz="2400" dirty="0">
                <a:latin typeface="Lato" panose="020F0502020204030203" pitchFamily="34" charset="0"/>
                <a:ea typeface="Lato" panose="020F0502020204030203" pitchFamily="34" charset="0"/>
                <a:cs typeface="Lato" panose="020F0502020204030203" pitchFamily="34" charset="0"/>
              </a:rPr>
            </a:br>
            <a:endParaRPr lang="en-US" sz="2400" dirty="0">
              <a:latin typeface="Lato" panose="020F0502020204030203" pitchFamily="34" charset="0"/>
              <a:ea typeface="Lato" panose="020F0502020204030203" pitchFamily="34" charset="0"/>
              <a:cs typeface="Lato" panose="020F0502020204030203" pitchFamily="34" charset="0"/>
            </a:endParaRPr>
          </a:p>
          <a:p>
            <a:pPr marL="342900" indent="-342900">
              <a:buFont typeface="Courier New" panose="02070309020205020404" pitchFamily="49" charset="0"/>
              <a:buChar char="o"/>
            </a:pPr>
            <a:r>
              <a:rPr lang="en-US" sz="2400" dirty="0">
                <a:latin typeface="Lato" panose="020F0502020204030203" pitchFamily="34" charset="0"/>
                <a:ea typeface="Lato" panose="020F0502020204030203" pitchFamily="34" charset="0"/>
                <a:cs typeface="Lato" panose="020F0502020204030203" pitchFamily="34" charset="0"/>
              </a:rPr>
              <a:t> Care</a:t>
            </a:r>
          </a:p>
          <a:p>
            <a:pPr marL="342900" indent="-342900">
              <a:buFont typeface="Courier New" panose="02070309020205020404" pitchFamily="49" charset="0"/>
              <a:buChar char="o"/>
            </a:pPr>
            <a:r>
              <a:rPr lang="en-US" sz="2400" dirty="0">
                <a:latin typeface="Lato" panose="020F0502020204030203" pitchFamily="34" charset="0"/>
                <a:ea typeface="Lato" panose="020F0502020204030203" pitchFamily="34" charset="0"/>
                <a:cs typeface="Lato" panose="020F0502020204030203" pitchFamily="34" charset="0"/>
              </a:rPr>
              <a:t> Custody</a:t>
            </a:r>
          </a:p>
          <a:p>
            <a:pPr marL="342900" indent="-342900">
              <a:buFont typeface="Courier New" panose="02070309020205020404" pitchFamily="49" charset="0"/>
              <a:buChar char="o"/>
            </a:pPr>
            <a:r>
              <a:rPr lang="en-US" sz="2400" dirty="0">
                <a:latin typeface="Lato" panose="020F0502020204030203" pitchFamily="34" charset="0"/>
                <a:ea typeface="Lato" panose="020F0502020204030203" pitchFamily="34" charset="0"/>
                <a:cs typeface="Lato" panose="020F0502020204030203" pitchFamily="34" charset="0"/>
              </a:rPr>
              <a:t> Release</a:t>
            </a:r>
          </a:p>
          <a:p>
            <a:pPr marL="342900" indent="-342900">
              <a:buFont typeface="Courier New" panose="02070309020205020404" pitchFamily="49" charset="0"/>
              <a:buChar char="o"/>
            </a:pPr>
            <a:r>
              <a:rPr lang="en-US" sz="2400" dirty="0">
                <a:latin typeface="Lato" panose="020F0502020204030203" pitchFamily="34" charset="0"/>
                <a:ea typeface="Lato" panose="020F0502020204030203" pitchFamily="34" charset="0"/>
                <a:cs typeface="Lato" panose="020F0502020204030203" pitchFamily="34" charset="0"/>
              </a:rPr>
              <a:t> Permanency</a:t>
            </a:r>
          </a:p>
          <a:p>
            <a:pPr marL="342900" indent="-342900">
              <a:buFont typeface="Courier New" panose="02070309020205020404" pitchFamily="49" charset="0"/>
              <a:buChar char="o"/>
            </a:pPr>
            <a:r>
              <a:rPr lang="en-US" sz="2400" dirty="0">
                <a:latin typeface="Lato" panose="020F0502020204030203" pitchFamily="34" charset="0"/>
                <a:ea typeface="Lato" panose="020F0502020204030203" pitchFamily="34" charset="0"/>
                <a:cs typeface="Lato" panose="020F0502020204030203" pitchFamily="34" charset="0"/>
              </a:rPr>
              <a:t> Repatriation</a:t>
            </a:r>
          </a:p>
          <a:p>
            <a:endParaRPr lang="en-US" dirty="0"/>
          </a:p>
        </p:txBody>
      </p:sp>
      <p:pic>
        <p:nvPicPr>
          <p:cNvPr id="18" name="Picture 17" descr="Young Center Logo">
            <a:extLst>
              <a:ext uri="{FF2B5EF4-FFF2-40B4-BE49-F238E27FC236}">
                <a16:creationId xmlns:a16="http://schemas.microsoft.com/office/drawing/2014/main" id="{62C6EDD8-6242-C143-AD6D-9B8B2514B6BA}"/>
              </a:ext>
            </a:extLst>
          </p:cNvPr>
          <p:cNvPicPr>
            <a:picLocks noChangeAspect="1"/>
          </p:cNvPicPr>
          <p:nvPr/>
        </p:nvPicPr>
        <p:blipFill>
          <a:blip r:embed="rId6"/>
          <a:stretch>
            <a:fillRect/>
          </a:stretch>
        </p:blipFill>
        <p:spPr>
          <a:xfrm>
            <a:off x="9033881" y="6099718"/>
            <a:ext cx="2946246" cy="624468"/>
          </a:xfrm>
          <a:prstGeom prst="rect">
            <a:avLst/>
          </a:prstGeom>
        </p:spPr>
      </p:pic>
    </p:spTree>
    <p:extLst>
      <p:ext uri="{BB962C8B-B14F-4D97-AF65-F5344CB8AC3E}">
        <p14:creationId xmlns:p14="http://schemas.microsoft.com/office/powerpoint/2010/main" val="345360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97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B76460D-00EC-2844-903B-99279A5191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8337551" y="3003549"/>
            <a:ext cx="6857999" cy="850900"/>
          </a:xfrm>
          <a:prstGeom prst="rect">
            <a:avLst/>
          </a:prstGeom>
        </p:spPr>
      </p:pic>
      <p:sp>
        <p:nvSpPr>
          <p:cNvPr id="2" name="Title 1">
            <a:extLst>
              <a:ext uri="{FF2B5EF4-FFF2-40B4-BE49-F238E27FC236}">
                <a16:creationId xmlns:a16="http://schemas.microsoft.com/office/drawing/2014/main" id="{D55E5FCD-E394-DD48-9074-E9DA0BD47C48}"/>
              </a:ext>
            </a:extLst>
          </p:cNvPr>
          <p:cNvSpPr>
            <a:spLocks noGrp="1"/>
          </p:cNvSpPr>
          <p:nvPr>
            <p:ph type="ctrTitle"/>
          </p:nvPr>
        </p:nvSpPr>
        <p:spPr>
          <a:xfrm>
            <a:off x="621629" y="640080"/>
            <a:ext cx="4225290" cy="5578816"/>
          </a:xfrm>
        </p:spPr>
        <p:txBody>
          <a:bodyPr vert="horz" lIns="91440" tIns="45720" rIns="91440" bIns="45720" rtlCol="0" anchor="ctr">
            <a:normAutofit/>
          </a:bodyPr>
          <a:lstStyle/>
          <a:p>
            <a:r>
              <a:rPr lang="en-US" sz="4800" kern="1200" dirty="0">
                <a:solidFill>
                  <a:srgbClr val="FFFFFF"/>
                </a:solidFill>
                <a:latin typeface="Lato" panose="020F0502020204030203" pitchFamily="34" charset="0"/>
                <a:ea typeface="Lato" panose="020F0502020204030203" pitchFamily="34" charset="0"/>
                <a:cs typeface="Lato" panose="020F0502020204030203" pitchFamily="34" charset="0"/>
              </a:rPr>
              <a:t>SIRs can…</a:t>
            </a:r>
          </a:p>
        </p:txBody>
      </p:sp>
      <p:sp>
        <p:nvSpPr>
          <p:cNvPr id="4" name="TextBox 3">
            <a:extLst>
              <a:ext uri="{FF2B5EF4-FFF2-40B4-BE49-F238E27FC236}">
                <a16:creationId xmlns:a16="http://schemas.microsoft.com/office/drawing/2014/main" id="{4FF0E995-7E77-22CF-6C82-4F19906AF7A5}"/>
              </a:ext>
            </a:extLst>
          </p:cNvPr>
          <p:cNvSpPr txBox="1"/>
          <p:nvPr/>
        </p:nvSpPr>
        <p:spPr>
          <a:xfrm>
            <a:off x="5668492" y="463532"/>
            <a:ext cx="5672608" cy="5940088"/>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Prolong children’s stay in custody</a:t>
            </a:r>
          </a:p>
          <a:p>
            <a:pPr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Lead to more restrictive placements or “step ups”</a:t>
            </a:r>
          </a:p>
          <a:p>
            <a:pPr marL="742950" lvl="1" indent="-285750"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Denial of “Step-Down” to less restrictive placements</a:t>
            </a:r>
          </a:p>
          <a:p>
            <a:pPr marL="742950" lvl="1" indent="-285750"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Delay or Denial of release from ORR to sponsor/family</a:t>
            </a:r>
          </a:p>
          <a:p>
            <a:pPr marL="742950" lvl="1" indent="-285750"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Delay or Denial of placement in </a:t>
            </a:r>
          </a:p>
          <a:p>
            <a:pPr marL="1143000" lvl="2" indent="-228600"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Foster care</a:t>
            </a:r>
          </a:p>
          <a:p>
            <a:pPr marL="1143000" lvl="2" indent="-228600"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Unaccompanied Refugee Minors program</a:t>
            </a:r>
          </a:p>
          <a:p>
            <a:pPr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Lead to a child’s transfer to ICE detention when turning 18</a:t>
            </a:r>
          </a:p>
          <a:p>
            <a:pPr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Adversely impact legal relief applications (e.g., asylum)</a:t>
            </a:r>
          </a:p>
          <a:p>
            <a:pPr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Lead to calls to police &amp; criminalization of children</a:t>
            </a:r>
          </a:p>
          <a:p>
            <a:pPr rtl="0" fontAlgn="base">
              <a:spcBef>
                <a:spcPts val="0"/>
              </a:spcBef>
              <a:spcAft>
                <a:spcPts val="0"/>
              </a:spcAft>
              <a:buFont typeface="Arial" panose="020B0604020202020204" pitchFamily="34" charset="0"/>
              <a:buChar char="•"/>
            </a:pPr>
            <a:r>
              <a:rPr lang="en-US" sz="2000" b="0" i="0" u="none" strike="noStrike" dirty="0">
                <a:effectLst/>
                <a:latin typeface="Lato" panose="020F0502020204030203" pitchFamily="34" charset="0"/>
                <a:ea typeface="Lato" panose="020F0502020204030203" pitchFamily="34" charset="0"/>
                <a:cs typeface="Lato" panose="020F0502020204030203" pitchFamily="34" charset="0"/>
              </a:rPr>
              <a:t>Undermine staff-child relationships and children’s trust in staff</a:t>
            </a:r>
          </a:p>
        </p:txBody>
      </p:sp>
    </p:spTree>
    <p:extLst>
      <p:ext uri="{BB962C8B-B14F-4D97-AF65-F5344CB8AC3E}">
        <p14:creationId xmlns:p14="http://schemas.microsoft.com/office/powerpoint/2010/main" val="2484673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6" name="Rounded Rectangle 5">
            <a:extLst>
              <a:ext uri="{FF2B5EF4-FFF2-40B4-BE49-F238E27FC236}">
                <a16:creationId xmlns:a16="http://schemas.microsoft.com/office/drawing/2014/main" id="{2AA56E9D-3133-1741-8EFC-7A8E6922374B}"/>
              </a:ext>
              <a:ext uri="{C183D7F6-B498-43B3-948B-1728B52AA6E4}">
                <adec:decorative xmlns:adec="http://schemas.microsoft.com/office/drawing/2017/decorative" val="1"/>
              </a:ext>
            </a:extLst>
          </p:cNvPr>
          <p:cNvSpPr/>
          <p:nvPr/>
        </p:nvSpPr>
        <p:spPr>
          <a:xfrm>
            <a:off x="1430706" y="1906684"/>
            <a:ext cx="10381338" cy="41756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100239"/>
            <a:ext cx="11394111" cy="15684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Punishing Children’s Disabilities </a:t>
            </a:r>
            <a:endParaRPr kumimoji="0" lang="en-US" sz="44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93738E8E-E456-B24C-852D-6D380F9694D3}"/>
              </a:ext>
            </a:extLst>
          </p:cNvPr>
          <p:cNvSpPr txBox="1"/>
          <p:nvPr/>
        </p:nvSpPr>
        <p:spPr>
          <a:xfrm>
            <a:off x="1722320" y="2388967"/>
            <a:ext cx="9966377"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Children with disabilities are disproportionately punished for demonstrating behavior that is inherently related to their disabilities. These behaviors get reported in SIRs, which can result in a greater number of children with disabilities being stepped up into more restrictive placements for longer periods of time.</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SIRs are written up for behavioral incidents that could likely have been avoided with the implementation of effective crisis prevention and de-escalation techniques tailored to the unique needs and challenges of the child. </a:t>
            </a:r>
          </a:p>
          <a:p>
            <a:endParaRPr lang="en-US" dirty="0"/>
          </a:p>
        </p:txBody>
      </p:sp>
    </p:spTree>
    <p:extLst>
      <p:ext uri="{BB962C8B-B14F-4D97-AF65-F5344CB8AC3E}">
        <p14:creationId xmlns:p14="http://schemas.microsoft.com/office/powerpoint/2010/main" val="12284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9" y="1507046"/>
            <a:ext cx="10103554" cy="42277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spcBef>
                <a:spcPts val="0"/>
              </a:spcBef>
              <a:spcAft>
                <a:spcPts val="0"/>
              </a:spcAft>
              <a:buFont typeface="Courier New" panose="02070309020205020404" pitchFamily="49" charset="0"/>
              <a:buChar char="o"/>
            </a:pPr>
            <a:r>
              <a:rPr lang="en-US" sz="2200" dirty="0">
                <a:solidFill>
                  <a:srgbClr val="1F1F1F"/>
                </a:solidFill>
                <a:latin typeface="Lato" panose="020F0502020204030203" pitchFamily="34" charset="0"/>
                <a:ea typeface="Lato" panose="020F0502020204030203" pitchFamily="34" charset="0"/>
                <a:cs typeface="Lato" panose="020F0502020204030203" pitchFamily="34" charset="0"/>
              </a:rPr>
              <a:t>According to ORR guidance, s</a:t>
            </a: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tate-licensed facilities must conduct an initial educational assessment </a:t>
            </a:r>
            <a:r>
              <a:rPr lang="en-US" sz="2200" b="1" dirty="0">
                <a:solidFill>
                  <a:srgbClr val="1F1F1F"/>
                </a:solidFill>
                <a:effectLst/>
                <a:latin typeface="Lato" panose="020F0502020204030203" pitchFamily="34" charset="0"/>
                <a:ea typeface="Lato" panose="020F0502020204030203" pitchFamily="34" charset="0"/>
                <a:cs typeface="Lato" panose="020F0502020204030203" pitchFamily="34" charset="0"/>
              </a:rPr>
              <a:t>within 72 hours of admission </a:t>
            </a: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to determine the child’s level of academic development, literacy, and linguistic abilities.</a:t>
            </a:r>
            <a:endParaRPr lang="en-US" sz="2200" dirty="0">
              <a:effectLst/>
              <a:latin typeface="Lato" panose="020F0502020204030203" pitchFamily="34" charset="0"/>
              <a:ea typeface="Lato" panose="020F0502020204030203" pitchFamily="34" charset="0"/>
              <a:cs typeface="Lato" panose="020F0502020204030203" pitchFamily="34" charset="0"/>
            </a:endParaRPr>
          </a:p>
          <a:p>
            <a:pPr marL="1143000" marR="0" lvl="2" indent="-228600">
              <a:spcBef>
                <a:spcPts val="0"/>
              </a:spcBef>
              <a:spcAft>
                <a:spcPts val="0"/>
              </a:spcAft>
              <a:buFont typeface="Wingdings" pitchFamily="2" charset="2"/>
              <a:buChar char=""/>
            </a:pPr>
            <a:r>
              <a:rPr lang="en-US" sz="2000" dirty="0">
                <a:solidFill>
                  <a:srgbClr val="1F1F1F"/>
                </a:solidFill>
                <a:effectLst/>
                <a:latin typeface="Lato" panose="020F0502020204030203" pitchFamily="34" charset="0"/>
                <a:ea typeface="Lato" panose="020F0502020204030203" pitchFamily="34" charset="0"/>
                <a:cs typeface="Lato" panose="020F0502020204030203" pitchFamily="34" charset="0"/>
              </a:rPr>
              <a:t>This is bare bones assessment fails to </a:t>
            </a:r>
            <a:r>
              <a:rPr lang="en-US" sz="2000" dirty="0">
                <a:solidFill>
                  <a:srgbClr val="1F1F1F"/>
                </a:solidFill>
                <a:latin typeface="Lato" panose="020F0502020204030203" pitchFamily="34" charset="0"/>
                <a:ea typeface="Lato" panose="020F0502020204030203" pitchFamily="34" charset="0"/>
                <a:cs typeface="Lato" panose="020F0502020204030203" pitchFamily="34" charset="0"/>
              </a:rPr>
              <a:t>include any </a:t>
            </a:r>
            <a:r>
              <a:rPr lang="en-US" sz="2000" dirty="0">
                <a:solidFill>
                  <a:srgbClr val="1F1F1F"/>
                </a:solidFill>
                <a:effectLst/>
                <a:latin typeface="Lato" panose="020F0502020204030203" pitchFamily="34" charset="0"/>
                <a:ea typeface="Lato" panose="020F0502020204030203" pitchFamily="34" charset="0"/>
                <a:cs typeface="Lato" panose="020F0502020204030203" pitchFamily="34" charset="0"/>
              </a:rPr>
              <a:t>evaluation that might be useful in determining suspected disabilities or needs for special education</a:t>
            </a:r>
          </a:p>
          <a:p>
            <a:pPr marL="1143000" marR="0" lvl="2" indent="-228600">
              <a:spcBef>
                <a:spcPts val="0"/>
              </a:spcBef>
              <a:spcAft>
                <a:spcPts val="0"/>
              </a:spcAft>
              <a:buFont typeface="Wingdings" pitchFamily="2" charset="2"/>
              <a:buChar char=""/>
            </a:pPr>
            <a:r>
              <a:rPr lang="en-US" sz="2000" dirty="0">
                <a:solidFill>
                  <a:srgbClr val="1F1F1F"/>
                </a:solidFill>
                <a:latin typeface="Lato" panose="020F0502020204030203" pitchFamily="34" charset="0"/>
                <a:ea typeface="Lato" panose="020F0502020204030203" pitchFamily="34" charset="0"/>
                <a:cs typeface="Lato" panose="020F0502020204030203" pitchFamily="34" charset="0"/>
              </a:rPr>
              <a:t>N</a:t>
            </a:r>
            <a:r>
              <a:rPr lang="en-US" sz="2000" dirty="0">
                <a:solidFill>
                  <a:srgbClr val="1F1F1F"/>
                </a:solidFill>
                <a:effectLst/>
                <a:latin typeface="Lato" panose="020F0502020204030203" pitchFamily="34" charset="0"/>
                <a:ea typeface="Lato" panose="020F0502020204030203" pitchFamily="34" charset="0"/>
                <a:cs typeface="Lato" panose="020F0502020204030203" pitchFamily="34" charset="0"/>
              </a:rPr>
              <a:t>or does it include an evaluation that might be useful in determining if there is history of trauma , their social emotional well-being, or any possible mental health issues that could impair learning</a:t>
            </a:r>
            <a:endParaRPr lang="en-US" sz="2000" dirty="0">
              <a:effectLst/>
              <a:latin typeface="Lato" panose="020F0502020204030203" pitchFamily="34" charset="0"/>
              <a:ea typeface="Lato" panose="020F0502020204030203" pitchFamily="34" charset="0"/>
              <a:cs typeface="Lato" panose="020F0502020204030203" pitchFamily="34" charset="0"/>
            </a:endParaRPr>
          </a:p>
          <a:p>
            <a:pPr algn="ctr"/>
            <a:endParaRPr lang="en-US" dirty="0"/>
          </a:p>
        </p:txBody>
      </p:sp>
    </p:spTree>
    <p:extLst>
      <p:ext uri="{BB962C8B-B14F-4D97-AF65-F5344CB8AC3E}">
        <p14:creationId xmlns:p14="http://schemas.microsoft.com/office/powerpoint/2010/main" val="408154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76502" y="1648177"/>
            <a:ext cx="11084215" cy="38128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marR="0" lvl="2" indent="-228600">
              <a:spcBef>
                <a:spcPts val="0"/>
              </a:spcBef>
              <a:spcAft>
                <a:spcPts val="0"/>
              </a:spcAft>
              <a:buFont typeface="Wingdings" pitchFamily="2" charset="2"/>
              <a:buChar char=""/>
            </a:pP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Once the assessments have been completed, children in custody are required to be provide with six hours of instruction per day, Monday through Friday, in a structured classroom environment, throughout the calendar year.</a:t>
            </a:r>
            <a:endParaRPr lang="en-US" sz="2200" dirty="0">
              <a:effectLst/>
              <a:latin typeface="Lato" panose="020F0502020204030203" pitchFamily="34" charset="0"/>
              <a:ea typeface="Lato" panose="020F0502020204030203" pitchFamily="34" charset="0"/>
              <a:cs typeface="Lato" panose="020F0502020204030203" pitchFamily="34" charset="0"/>
            </a:endParaRPr>
          </a:p>
          <a:p>
            <a:pPr marL="1600200" marR="0" lvl="3" indent="-228600">
              <a:spcBef>
                <a:spcPts val="0"/>
              </a:spcBef>
              <a:spcAft>
                <a:spcPts val="0"/>
              </a:spcAft>
              <a:buFont typeface="Symbol" pitchFamily="2" charset="2"/>
              <a:buChar char=""/>
            </a:pP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This includes teaching in basic subject areas, including science, social studies, mathematics, reading, writing, physical education, and English-language development</a:t>
            </a:r>
            <a:endParaRPr lang="en-US" sz="2200" dirty="0">
              <a:effectLst/>
              <a:latin typeface="Lato" panose="020F0502020204030203" pitchFamily="34" charset="0"/>
              <a:ea typeface="Lato" panose="020F0502020204030203" pitchFamily="34" charset="0"/>
              <a:cs typeface="Lato" panose="020F0502020204030203" pitchFamily="34" charset="0"/>
            </a:endParaRPr>
          </a:p>
          <a:p>
            <a:pPr algn="ctr"/>
            <a:endParaRPr lang="en-US" dirty="0"/>
          </a:p>
        </p:txBody>
      </p:sp>
    </p:spTree>
    <p:extLst>
      <p:ext uri="{BB962C8B-B14F-4D97-AF65-F5344CB8AC3E}">
        <p14:creationId xmlns:p14="http://schemas.microsoft.com/office/powerpoint/2010/main" val="104167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929746" y="1581664"/>
            <a:ext cx="11262254" cy="528921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2">
              <a:spcBef>
                <a:spcPts val="0"/>
              </a:spcBef>
              <a:spcAft>
                <a:spcPts val="0"/>
              </a:spcAft>
            </a:pPr>
            <a:endParaRPr lang="en-US" sz="2400" dirty="0">
              <a:solidFill>
                <a:srgbClr val="1F1F1F"/>
              </a:solidFill>
              <a:latin typeface="Lato" panose="020F0502020204030203" pitchFamily="34" charset="0"/>
              <a:ea typeface="Lato" panose="020F0502020204030203" pitchFamily="34" charset="0"/>
              <a:cs typeface="Lato" panose="020F0502020204030203" pitchFamily="34" charset="0"/>
            </a:endParaRPr>
          </a:p>
          <a:p>
            <a:pPr marL="228600" indent="-228600">
              <a:buFont typeface="Wingdings" pitchFamily="2" charset="2"/>
              <a:buChar char=""/>
            </a:pPr>
            <a:r>
              <a:rPr lang="en-US" sz="2400" dirty="0">
                <a:solidFill>
                  <a:srgbClr val="1F1F1F"/>
                </a:solidFill>
                <a:effectLst/>
                <a:latin typeface="Lato" panose="020F0502020204030203" pitchFamily="34" charset="0"/>
                <a:ea typeface="Lato" panose="020F0502020204030203" pitchFamily="34" charset="0"/>
                <a:cs typeface="Lato" panose="020F0502020204030203" pitchFamily="34" charset="0"/>
              </a:rPr>
              <a:t>Educational services in HHS shelters do not receive state or local funding because they are contracted to nonprofits and private organizations.</a:t>
            </a:r>
          </a:p>
          <a:p>
            <a:pPr marL="685800" lvl="1" indent="-228600">
              <a:buFont typeface="Wingdings" pitchFamily="2" charset="2"/>
              <a:buChar char=""/>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Consequently, </a:t>
            </a:r>
            <a:r>
              <a:rPr lang="en-US" sz="2400" dirty="0">
                <a:solidFill>
                  <a:srgbClr val="1F1F1F"/>
                </a:solidFill>
                <a:effectLst/>
                <a:latin typeface="Lato" panose="020F0502020204030203" pitchFamily="34" charset="0"/>
                <a:ea typeface="Lato" panose="020F0502020204030203" pitchFamily="34" charset="0"/>
                <a:cs typeface="Lato" panose="020F0502020204030203" pitchFamily="34" charset="0"/>
              </a:rPr>
              <a:t>those providing education to children in ORR custody are not legally required to adhere to state educational standards NOR is the state involved in monitoring them.</a:t>
            </a:r>
            <a:endParaRPr lang="en-US" sz="2400" dirty="0"/>
          </a:p>
          <a:p>
            <a:pPr marL="285750" indent="-285750">
              <a:buFont typeface="Courier New" panose="02070309020205020404" pitchFamily="49" charset="0"/>
              <a:buChar char="o"/>
            </a:pPr>
            <a:r>
              <a:rPr lang="en-US" sz="2400" dirty="0">
                <a:solidFill>
                  <a:srgbClr val="363636"/>
                </a:solidFill>
                <a:latin typeface="Lato" panose="020F0502020204030203" pitchFamily="34" charset="0"/>
                <a:ea typeface="Lato" panose="020F0502020204030203" pitchFamily="34" charset="0"/>
                <a:cs typeface="Lato" panose="020F0502020204030203" pitchFamily="34" charset="0"/>
              </a:rPr>
              <a:t>F</a:t>
            </a:r>
            <a:r>
              <a:rPr lang="en-US" sz="2400" dirty="0">
                <a:solidFill>
                  <a:srgbClr val="363636"/>
                </a:solidFill>
                <a:effectLst/>
                <a:latin typeface="Lato" panose="020F0502020204030203" pitchFamily="34" charset="0"/>
                <a:ea typeface="Lato" panose="020F0502020204030203" pitchFamily="34" charset="0"/>
                <a:cs typeface="Lato" panose="020F0502020204030203" pitchFamily="34" charset="0"/>
              </a:rPr>
              <a:t>requent issues that arise:</a:t>
            </a:r>
          </a:p>
          <a:p>
            <a:pPr marL="742950" lvl="1" indent="-285750">
              <a:buFont typeface="Courier New" panose="02070309020205020404" pitchFamily="49" charset="0"/>
              <a:buChar char="o"/>
            </a:pPr>
            <a:r>
              <a:rPr lang="en-US" sz="2400" dirty="0">
                <a:solidFill>
                  <a:srgbClr val="363636"/>
                </a:solidFill>
                <a:effectLst/>
                <a:latin typeface="Lato" panose="020F0502020204030203" pitchFamily="34" charset="0"/>
                <a:ea typeface="Lato" panose="020F0502020204030203" pitchFamily="34" charset="0"/>
                <a:cs typeface="Lato" panose="020F0502020204030203" pitchFamily="34" charset="0"/>
              </a:rPr>
              <a:t>Teachers at the schools in ORR facilities are sometimes not state-certified as teachers</a:t>
            </a:r>
          </a:p>
          <a:p>
            <a:pPr marL="742950" lvl="1" indent="-285750">
              <a:buFont typeface="Courier New" panose="02070309020205020404" pitchFamily="49" charset="0"/>
              <a:buChar char="o"/>
            </a:pPr>
            <a:r>
              <a:rPr lang="en-US" sz="2400" dirty="0">
                <a:solidFill>
                  <a:srgbClr val="363636"/>
                </a:solidFill>
                <a:latin typeface="Lato" panose="020F0502020204030203" pitchFamily="34" charset="0"/>
                <a:ea typeface="Lato" panose="020F0502020204030203" pitchFamily="34" charset="0"/>
                <a:cs typeface="Lato" panose="020F0502020204030203" pitchFamily="34" charset="0"/>
              </a:rPr>
              <a:t>So</a:t>
            </a:r>
            <a:r>
              <a:rPr lang="en-US" sz="2400" dirty="0">
                <a:solidFill>
                  <a:srgbClr val="363636"/>
                </a:solidFill>
                <a:effectLst/>
                <a:latin typeface="Lato" panose="020F0502020204030203" pitchFamily="34" charset="0"/>
                <a:ea typeface="Lato" panose="020F0502020204030203" pitchFamily="34" charset="0"/>
                <a:cs typeface="Lato" panose="020F0502020204030203" pitchFamily="34" charset="0"/>
              </a:rPr>
              <a:t>me shelter instructors cannot communicate effectively in Spanish</a:t>
            </a:r>
          </a:p>
          <a:p>
            <a:pPr marL="742950" lvl="1" indent="-285750">
              <a:buFont typeface="Courier New" panose="02070309020205020404" pitchFamily="49" charset="0"/>
              <a:buChar char="o"/>
            </a:pPr>
            <a:r>
              <a:rPr lang="en-US" sz="2400" dirty="0">
                <a:solidFill>
                  <a:srgbClr val="363636"/>
                </a:solidFill>
                <a:latin typeface="Lato" panose="020F0502020204030203" pitchFamily="34" charset="0"/>
                <a:ea typeface="Lato" panose="020F0502020204030203" pitchFamily="34" charset="0"/>
                <a:cs typeface="Lato" panose="020F0502020204030203" pitchFamily="34" charset="0"/>
              </a:rPr>
              <a:t>T</a:t>
            </a:r>
            <a:r>
              <a:rPr lang="en-US" sz="2400" dirty="0">
                <a:solidFill>
                  <a:srgbClr val="363636"/>
                </a:solidFill>
                <a:effectLst/>
                <a:latin typeface="Lato" panose="020F0502020204030203" pitchFamily="34" charset="0"/>
                <a:ea typeface="Lato" panose="020F0502020204030203" pitchFamily="34" charset="0"/>
                <a:cs typeface="Lato" panose="020F0502020204030203" pitchFamily="34" charset="0"/>
              </a:rPr>
              <a:t>he curriculum is so limited and classes are so wide-ranging in age groups that students are bored, disengaged and unable to engage.</a:t>
            </a:r>
          </a:p>
          <a:p>
            <a:pPr marL="285750" indent="-285750">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In sum, education services are inconsistent and impossible to monitor</a:t>
            </a:r>
            <a:endParaRPr lang="en-US" sz="2400" dirty="0">
              <a:effectLst/>
              <a:latin typeface="Lato" panose="020F0502020204030203" pitchFamily="34" charset="0"/>
              <a:ea typeface="Lato" panose="020F0502020204030203" pitchFamily="34" charset="0"/>
              <a:cs typeface="Lato" panose="020F0502020204030203" pitchFamily="34" charset="0"/>
            </a:endParaRPr>
          </a:p>
          <a:p>
            <a:pPr marL="742950" lvl="1" indent="-285750">
              <a:buFont typeface="Courier New" panose="02070309020205020404" pitchFamily="49" charset="0"/>
              <a:buChar char="o"/>
            </a:pPr>
            <a:endParaRPr lang="en-US" sz="1900" dirty="0">
              <a:effectLst/>
              <a:latin typeface="Lato" panose="020F0502020204030203" pitchFamily="34" charset="0"/>
              <a:ea typeface="Lato" panose="020F0502020204030203" pitchFamily="34" charset="0"/>
              <a:cs typeface="Lato" panose="020F0502020204030203" pitchFamily="34" charset="0"/>
            </a:endParaRPr>
          </a:p>
          <a:p>
            <a:pPr algn="ctr"/>
            <a:endParaRPr lang="en-US" dirty="0"/>
          </a:p>
        </p:txBody>
      </p:sp>
    </p:spTree>
    <p:extLst>
      <p:ext uri="{BB962C8B-B14F-4D97-AF65-F5344CB8AC3E}">
        <p14:creationId xmlns:p14="http://schemas.microsoft.com/office/powerpoint/2010/main" val="376268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938645" y="1507046"/>
            <a:ext cx="11298704" cy="38567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itchFamily="2" charset="2"/>
              <a:buChar char=""/>
            </a:pP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ORR shelters are required to provide academic reports and progress notes for every student; educational and classroom materials that reflect the children’s cultural background and are sensitive to cultural differences; materials in all native languages represented at the facility</a:t>
            </a:r>
            <a:endParaRPr lang="en-US" sz="2200" dirty="0">
              <a:effectLst/>
              <a:latin typeface="Lato" panose="020F0502020204030203" pitchFamily="34" charset="0"/>
              <a:ea typeface="Lato" panose="020F0502020204030203" pitchFamily="34" charset="0"/>
              <a:cs typeface="Lato" panose="020F0502020204030203"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Notably, these reports are often lacking in critical details that determine a child’s needs</a:t>
            </a:r>
          </a:p>
          <a:p>
            <a:pPr marL="285750" indent="-285750">
              <a:buFont typeface="Courier New" panose="02070309020205020404" pitchFamily="49" charset="0"/>
              <a:buChar char="o"/>
            </a:pPr>
            <a:r>
              <a:rPr lang="en-US" sz="2200" dirty="0">
                <a:solidFill>
                  <a:srgbClr val="1F1F1F"/>
                </a:solidFill>
                <a:effectLst/>
                <a:latin typeface="Lato" panose="020F0502020204030203" pitchFamily="34" charset="0"/>
                <a:ea typeface="Lato" panose="020F0502020204030203" pitchFamily="34" charset="0"/>
                <a:cs typeface="Lato" panose="020F0502020204030203" pitchFamily="34" charset="0"/>
              </a:rPr>
              <a:t>In short ORR </a:t>
            </a:r>
            <a:r>
              <a:rPr lang="en-US" sz="2200" dirty="0">
                <a:solidFill>
                  <a:srgbClr val="1F1F1F"/>
                </a:solidFill>
                <a:latin typeface="Lato" panose="020F0502020204030203" pitchFamily="34" charset="0"/>
                <a:ea typeface="Lato" panose="020F0502020204030203" pitchFamily="34" charset="0"/>
                <a:cs typeface="Lato" panose="020F0502020204030203" pitchFamily="34" charset="0"/>
              </a:rPr>
              <a:t>shelters are not equipped to consider how a child with a disability may affect their needs in custody</a:t>
            </a:r>
            <a:endParaRPr lang="en-US" sz="22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989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Trauma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859429" y="1428467"/>
            <a:ext cx="11301288" cy="5375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a:spcBef>
                <a:spcPts val="0"/>
              </a:spcBef>
              <a:spcAft>
                <a:spcPts val="0"/>
              </a:spcAft>
              <a:buFont typeface="Arial" panose="020B0604020202020204" pitchFamily="34" charset="0"/>
              <a:buChar char="•"/>
            </a:pPr>
            <a:r>
              <a:rPr lang="en-US" sz="2200" dirty="0">
                <a:solidFill>
                  <a:schemeClr val="tx1"/>
                </a:solidFill>
                <a:effectLst/>
                <a:latin typeface="Lato" panose="020F0502020204030203" pitchFamily="34" charset="0"/>
                <a:ea typeface="Lato" panose="020F0502020204030203" pitchFamily="34" charset="0"/>
                <a:cs typeface="Lato" panose="020F0502020204030203" pitchFamily="34" charset="0"/>
              </a:rPr>
              <a:t>Adverse childhood experiences are stressful or traumatic events, including interpersonal traumas such as physical or emotional abuse, neglect, and parental separation. But trauma also includes systemic trauma, like  poverty, lack of access to food or housing, persistent exposure to racism and other forms of discrimination, and community violence.</a:t>
            </a:r>
          </a:p>
          <a:p>
            <a:pPr marR="0" lvl="1">
              <a:spcBef>
                <a:spcPts val="0"/>
              </a:spcBef>
              <a:spcAft>
                <a:spcPts val="0"/>
              </a:spcAft>
            </a:pPr>
            <a:endParaRPr lang="en-US" sz="2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800100" lvl="1" indent="-342900">
              <a:buFont typeface="Arial" panose="020B0604020202020204" pitchFamily="34" charset="0"/>
              <a:buChar char="•"/>
            </a:pPr>
            <a:r>
              <a:rPr lang="en-US" sz="2200" dirty="0">
                <a:solidFill>
                  <a:schemeClr val="tx1"/>
                </a:solidFill>
                <a:effectLst/>
                <a:latin typeface="Lato" panose="020F0502020204030203" pitchFamily="34" charset="0"/>
                <a:ea typeface="Lato" panose="020F0502020204030203" pitchFamily="34" charset="0"/>
                <a:cs typeface="Lato" panose="020F0502020204030203" pitchFamily="34" charset="0"/>
              </a:rPr>
              <a:t>Children who are exposed to trauma in various forms are more vulnerable to chronic health problems, mental illness, and difficulties with substance abuse in adulthood. ACEs have also been shown to impact brain development in a way that affects participation in education, employment stability, and criminal justice-involvement in adulthood. Exposure to ACEs increases the risk for repeated trauma exposure across a person’s life. </a:t>
            </a:r>
          </a:p>
          <a:p>
            <a:pPr marL="800100" marR="0" lvl="1" indent="-342900">
              <a:spcBef>
                <a:spcPts val="0"/>
              </a:spcBef>
              <a:spcAft>
                <a:spcPts val="0"/>
              </a:spcAft>
              <a:buFont typeface="Arial" panose="020B0604020202020204" pitchFamily="34" charset="0"/>
              <a:buChar char="•"/>
            </a:pPr>
            <a:endParaRPr lang="en-US" sz="20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1310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Trauma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06185" y="1569292"/>
            <a:ext cx="10956171" cy="51634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itchFamily="2" charset="2"/>
              <a:buChar char=""/>
            </a:pPr>
            <a:r>
              <a:rPr lang="en-US" sz="2200" dirty="0">
                <a:solidFill>
                  <a:srgbClr val="151515"/>
                </a:solidFill>
                <a:effectLst/>
                <a:latin typeface="Lato" panose="020F0502020204030203" pitchFamily="34" charset="0"/>
                <a:ea typeface="Lato" panose="020F0502020204030203" pitchFamily="34" charset="0"/>
                <a:cs typeface="Lato" panose="020F0502020204030203" pitchFamily="34" charset="0"/>
              </a:rPr>
              <a:t>Immigrant youth, in particular those that are unaccompanied youth are at high risk for repeated exposure to psychosocial stressors before, during, and after their migration to the United States. The American Academy of Pediatrics has recognized the psychosocial stress that immigration detention, even for short periods of time, causes both adults and children. </a:t>
            </a:r>
            <a:r>
              <a:rPr lang="en-US" sz="2200" dirty="0">
                <a:solidFill>
                  <a:srgbClr val="333333"/>
                </a:solidFill>
                <a:effectLst/>
                <a:latin typeface="Lato" panose="020F0502020204030203" pitchFamily="34" charset="0"/>
                <a:ea typeface="Lato" panose="020F0502020204030203" pitchFamily="34" charset="0"/>
                <a:cs typeface="Lato" panose="020F0502020204030203" pitchFamily="34" charset="0"/>
              </a:rPr>
              <a:t> Students with trauma-related learning challenges may struggle to understand material, become frustrated with or disengaged from learning, have poor attendance, or engage in behaviors that interfere with classroom learning.</a:t>
            </a:r>
          </a:p>
          <a:p>
            <a:pPr marL="342900" marR="0" lvl="0" indent="-342900">
              <a:spcBef>
                <a:spcPts val="0"/>
              </a:spcBef>
              <a:spcAft>
                <a:spcPts val="0"/>
              </a:spcAft>
              <a:buFont typeface="Symbol" pitchFamily="2" charset="2"/>
              <a:buChar char=""/>
            </a:pPr>
            <a:endParaRPr lang="en-US" sz="2200" dirty="0">
              <a:effectLst/>
              <a:latin typeface="Lato" panose="020F0502020204030203" pitchFamily="34" charset="0"/>
              <a:ea typeface="Lato" panose="020F0502020204030203" pitchFamily="34" charset="0"/>
              <a:cs typeface="Lato" panose="020F0502020204030203" pitchFamily="34" charset="0"/>
            </a:endParaRPr>
          </a:p>
          <a:p>
            <a:pPr marL="342900" marR="0" lvl="0" indent="-342900">
              <a:spcBef>
                <a:spcPts val="0"/>
              </a:spcBef>
              <a:spcAft>
                <a:spcPts val="0"/>
              </a:spcAft>
              <a:buFont typeface="Symbol" pitchFamily="2" charset="2"/>
              <a:buChar char=""/>
            </a:pPr>
            <a:r>
              <a:rPr lang="en-US" sz="2200" dirty="0">
                <a:solidFill>
                  <a:srgbClr val="333333"/>
                </a:solidFill>
                <a:effectLst/>
                <a:latin typeface="Lato" panose="020F0502020204030203" pitchFamily="34" charset="0"/>
                <a:ea typeface="Lato" panose="020F0502020204030203" pitchFamily="34" charset="0"/>
                <a:cs typeface="Lato" panose="020F0502020204030203" pitchFamily="34" charset="0"/>
              </a:rPr>
              <a:t>They may also experience physiological and threat-response impacts that interfere with learning, like intrusive thoughts that disrupt their focus, hypervigilance that impairs understanding, panic or anxiety attacks that interrupt their day, or fatigue.</a:t>
            </a:r>
            <a:endParaRPr lang="en-US" sz="22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3612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Trauma in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85401" y="1581664"/>
            <a:ext cx="10876955" cy="38567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800" dirty="0">
                <a:solidFill>
                  <a:srgbClr val="333333"/>
                </a:solidFill>
                <a:latin typeface="Lato" panose="020F0502020204030203" pitchFamily="34" charset="0"/>
                <a:ea typeface="Lato" panose="020F0502020204030203" pitchFamily="34" charset="0"/>
                <a:cs typeface="Lato" panose="020F0502020204030203" pitchFamily="34" charset="0"/>
              </a:rPr>
              <a:t>T</a:t>
            </a:r>
            <a:r>
              <a:rPr lang="en-US" sz="2800" dirty="0">
                <a:solidFill>
                  <a:srgbClr val="333333"/>
                </a:solidFill>
                <a:effectLst/>
                <a:latin typeface="Lato" panose="020F0502020204030203" pitchFamily="34" charset="0"/>
                <a:ea typeface="Lato" panose="020F0502020204030203" pitchFamily="34" charset="0"/>
                <a:cs typeface="Lato" panose="020F0502020204030203" pitchFamily="34" charset="0"/>
              </a:rPr>
              <a:t>he current system of education in ORR custody has a glaring hole-in that there is no mention of what to do when a child in custody presents with a disability (either has one, and is known, or is not evaluated at all). </a:t>
            </a:r>
          </a:p>
          <a:p>
            <a:endParaRPr lang="en-US" sz="2800" dirty="0">
              <a:solidFill>
                <a:srgbClr val="333333"/>
              </a:solidFill>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800" dirty="0">
                <a:solidFill>
                  <a:srgbClr val="333333"/>
                </a:solidFill>
                <a:effectLst/>
                <a:latin typeface="Lato" panose="020F0502020204030203" pitchFamily="34" charset="0"/>
                <a:ea typeface="Lato" panose="020F0502020204030203" pitchFamily="34" charset="0"/>
                <a:cs typeface="Lato" panose="020F0502020204030203" pitchFamily="34" charset="0"/>
              </a:rPr>
              <a:t>Nor does the current system reflect the complex needs of children dealing with trauma.</a:t>
            </a:r>
            <a:endParaRPr lang="en-US" sz="2800" dirty="0">
              <a:effectLst/>
              <a:latin typeface="Lato" panose="020F0502020204030203" pitchFamily="34" charset="0"/>
              <a:ea typeface="Lato" panose="020F0502020204030203" pitchFamily="34" charset="0"/>
              <a:cs typeface="Lato" panose="020F0502020204030203" pitchFamily="34" charset="0"/>
            </a:endParaRPr>
          </a:p>
          <a:p>
            <a:pPr algn="ctr"/>
            <a:endParaRPr lang="en-US" sz="2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83463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out of Custody</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318591" y="1581664"/>
            <a:ext cx="10721009" cy="38567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buSzPts val="1000"/>
              <a:buFont typeface="Symbol" pitchFamily="2" charset="2"/>
              <a:buChar char=""/>
              <a:tabLst>
                <a:tab pos="457200" algn="l"/>
              </a:tabLst>
            </a:pP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To be enrolled in school requires </a:t>
            </a: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Residency: physical presence + intent to reside in the district </a:t>
            </a:r>
          </a:p>
          <a:p>
            <a:pPr marL="800100" lvl="1" indent="-342900">
              <a:buSzPts val="1000"/>
              <a:buFont typeface="Symbol" pitchFamily="2" charset="2"/>
              <a:buChar char=""/>
              <a:tabLst>
                <a:tab pos="457200" algn="l"/>
              </a:tabLst>
            </a:pPr>
            <a:r>
              <a:rPr lang="en-US" sz="2800" i="1" dirty="0">
                <a:solidFill>
                  <a:schemeClr val="tx1"/>
                </a:solidFill>
                <a:effectLst/>
                <a:latin typeface="Lato" panose="020F0502020204030203" pitchFamily="34" charset="0"/>
                <a:ea typeface="Lato" panose="020F0502020204030203" pitchFamily="34" charset="0"/>
                <a:cs typeface="Lato" panose="020F0502020204030203" pitchFamily="34" charset="0"/>
              </a:rPr>
              <a:t>Plyer v. Doe </a:t>
            </a: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 US Supreme Court decision recognized that undocumented children cannot be denied a free public education if they are district residents. </a:t>
            </a:r>
          </a:p>
          <a:p>
            <a:pPr marL="342900" marR="0" lvl="0" indent="-342900">
              <a:buSzPts val="1000"/>
              <a:buFont typeface="Symbol" pitchFamily="2" charset="2"/>
              <a:buChar char=""/>
              <a:tabLst>
                <a:tab pos="457200" algn="l"/>
              </a:tabLst>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At enrollment/registration, districts should avoid asking questions related to immigration status or that may reveal immigration status. </a:t>
            </a:r>
          </a:p>
          <a:p>
            <a:pPr algn="ctr"/>
            <a:endParaRPr lang="en-US" dirty="0"/>
          </a:p>
        </p:txBody>
      </p:sp>
    </p:spTree>
    <p:extLst>
      <p:ext uri="{BB962C8B-B14F-4D97-AF65-F5344CB8AC3E}">
        <p14:creationId xmlns:p14="http://schemas.microsoft.com/office/powerpoint/2010/main" val="406796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5DD1-CA85-4640-8427-F528487DC88B}"/>
              </a:ext>
            </a:extLst>
          </p:cNvPr>
          <p:cNvSpPr>
            <a:spLocks noGrp="1"/>
          </p:cNvSpPr>
          <p:nvPr>
            <p:ph type="title"/>
          </p:nvPr>
        </p:nvSpPr>
        <p:spPr>
          <a:xfrm>
            <a:off x="715606" y="221517"/>
            <a:ext cx="9718111" cy="1576446"/>
          </a:xfrm>
        </p:spPr>
        <p:txBody>
          <a:bodyPr anchor="ctr">
            <a:normAutofit/>
          </a:bodyPr>
          <a:lstStyle/>
          <a:p>
            <a:r>
              <a:rPr lang="en-US" sz="3600" b="1" dirty="0">
                <a:solidFill>
                  <a:schemeClr val="accent1"/>
                </a:solidFill>
              </a:rPr>
              <a:t>Path of Custody of Unaccompanied Children</a:t>
            </a:r>
            <a:endParaRPr lang="en-US" sz="3600" dirty="0">
              <a:solidFill>
                <a:schemeClr val="accent1"/>
              </a:solidFill>
            </a:endParaRPr>
          </a:p>
        </p:txBody>
      </p:sp>
      <p:sp>
        <p:nvSpPr>
          <p:cNvPr id="17" name="Rectangle: Rounded Corners 16">
            <a:extLst>
              <a:ext uri="{FF2B5EF4-FFF2-40B4-BE49-F238E27FC236}">
                <a16:creationId xmlns:a16="http://schemas.microsoft.com/office/drawing/2014/main" id="{E2E41631-8A0E-4FAE-89E8-E87F299E8902}"/>
              </a:ext>
              <a:ext uri="{C183D7F6-B498-43B3-948B-1728B52AA6E4}">
                <adec:decorative xmlns:adec="http://schemas.microsoft.com/office/drawing/2017/decorative" val="0"/>
              </a:ext>
            </a:extLst>
          </p:cNvPr>
          <p:cNvSpPr/>
          <p:nvPr/>
        </p:nvSpPr>
        <p:spPr>
          <a:xfrm>
            <a:off x="1337821" y="1336314"/>
            <a:ext cx="2146717" cy="3192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tx1"/>
                </a:solidFill>
              </a:rPr>
              <a:t>Apprehension and Processing at Border (DHS)</a:t>
            </a:r>
          </a:p>
        </p:txBody>
      </p:sp>
      <p:pic>
        <p:nvPicPr>
          <p:cNvPr id="21" name="Picture 4" descr="Documents show systematic abuse of child immigrants in U.S. custody | The  Milwaukee Independent">
            <a:extLst>
              <a:ext uri="{FF2B5EF4-FFF2-40B4-BE49-F238E27FC236}">
                <a16:creationId xmlns:a16="http://schemas.microsoft.com/office/drawing/2014/main" id="{191CF2C8-DDB9-4213-8066-7B67D92E5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488" y="4485831"/>
            <a:ext cx="2433088" cy="139981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0555495E-0E4E-4933-B4D5-478C81FC3769}"/>
              </a:ext>
              <a:ext uri="{C183D7F6-B498-43B3-948B-1728B52AA6E4}">
                <adec:decorative xmlns:adec="http://schemas.microsoft.com/office/drawing/2017/decorative" val="1"/>
              </a:ext>
            </a:extLst>
          </p:cNvPr>
          <p:cNvCxnSpPr/>
          <p:nvPr/>
        </p:nvCxnSpPr>
        <p:spPr>
          <a:xfrm>
            <a:off x="3893961" y="2976022"/>
            <a:ext cx="5955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Rounded Corners 17">
            <a:extLst>
              <a:ext uri="{FF2B5EF4-FFF2-40B4-BE49-F238E27FC236}">
                <a16:creationId xmlns:a16="http://schemas.microsoft.com/office/drawing/2014/main" id="{701D0A67-A150-48A5-820D-93995F95985B}"/>
              </a:ext>
              <a:ext uri="{C183D7F6-B498-43B3-948B-1728B52AA6E4}">
                <adec:decorative xmlns:adec="http://schemas.microsoft.com/office/drawing/2017/decorative" val="1"/>
              </a:ext>
            </a:extLst>
          </p:cNvPr>
          <p:cNvSpPr/>
          <p:nvPr/>
        </p:nvSpPr>
        <p:spPr>
          <a:xfrm>
            <a:off x="4682136" y="1366831"/>
            <a:ext cx="2197131" cy="31921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tx1"/>
                </a:solidFill>
              </a:rPr>
              <a:t>Transfer to ORR operated “Shelters” across U.S. (HHS)</a:t>
            </a:r>
          </a:p>
        </p:txBody>
      </p:sp>
      <p:pic>
        <p:nvPicPr>
          <p:cNvPr id="23" name="Picture 8" descr="A room with 5 beds that is an HHS shelter facility. ">
            <a:extLst>
              <a:ext uri="{FF2B5EF4-FFF2-40B4-BE49-F238E27FC236}">
                <a16:creationId xmlns:a16="http://schemas.microsoft.com/office/drawing/2014/main" id="{00C2522D-D6B4-4B14-BA3D-2DABBC422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55742" y="4485831"/>
            <a:ext cx="2648553" cy="128621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813452C0-DB5D-41B6-A4D5-F872F5863FFA}"/>
              </a:ext>
              <a:ext uri="{C183D7F6-B498-43B3-948B-1728B52AA6E4}">
                <adec:decorative xmlns:adec="http://schemas.microsoft.com/office/drawing/2017/decorative" val="1"/>
              </a:ext>
            </a:extLst>
          </p:cNvPr>
          <p:cNvCxnSpPr/>
          <p:nvPr/>
        </p:nvCxnSpPr>
        <p:spPr>
          <a:xfrm>
            <a:off x="7288690" y="2932380"/>
            <a:ext cx="58099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Rounded Corners 18">
            <a:extLst>
              <a:ext uri="{FF2B5EF4-FFF2-40B4-BE49-F238E27FC236}">
                <a16:creationId xmlns:a16="http://schemas.microsoft.com/office/drawing/2014/main" id="{B1E29B34-8196-438B-980F-2E5F87A66DDB}"/>
              </a:ext>
            </a:extLst>
          </p:cNvPr>
          <p:cNvSpPr/>
          <p:nvPr/>
        </p:nvSpPr>
        <p:spPr>
          <a:xfrm>
            <a:off x="8236586" y="1370284"/>
            <a:ext cx="2197131" cy="3192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en-US" sz="2000" dirty="0">
                <a:solidFill>
                  <a:schemeClr val="tx1"/>
                </a:solidFill>
              </a:rPr>
              <a:t>Release to family or sponsors while immigration case continues</a:t>
            </a:r>
          </a:p>
        </p:txBody>
      </p:sp>
      <p:pic>
        <p:nvPicPr>
          <p:cNvPr id="25" name="Picture 10" descr="Picture of family sitting on couch together while children are drawing&#10;">
            <a:extLst>
              <a:ext uri="{FF2B5EF4-FFF2-40B4-BE49-F238E27FC236}">
                <a16:creationId xmlns:a16="http://schemas.microsoft.com/office/drawing/2014/main" id="{C58990D3-4BC1-4B53-AFF4-4865A944B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689" y="4485831"/>
            <a:ext cx="2887159" cy="1399818"/>
          </a:xfrm>
          <a:prstGeom prst="rect">
            <a:avLst/>
          </a:prstGeom>
          <a:noFill/>
          <a:extLst>
            <a:ext uri="{909E8E84-426E-40DD-AFC4-6F175D3DCCD1}">
              <a14:hiddenFill xmlns:a14="http://schemas.microsoft.com/office/drawing/2010/main">
                <a:solidFill>
                  <a:srgbClr val="FFFFFF"/>
                </a:solidFill>
              </a14:hiddenFill>
            </a:ext>
          </a:extLst>
        </p:spPr>
      </p:pic>
      <p:sp>
        <p:nvSpPr>
          <p:cNvPr id="28" name="Arrow: Right 27" descr="Arrow with &quot;Child appears in immigration court to seek permission to remain in U.S.&quot; written inside to indicate that the immigration process is ongoing throughout the process">
            <a:extLst>
              <a:ext uri="{FF2B5EF4-FFF2-40B4-BE49-F238E27FC236}">
                <a16:creationId xmlns:a16="http://schemas.microsoft.com/office/drawing/2014/main" id="{D6F2CB87-9809-4D0C-A1FA-AE498F95624F}"/>
              </a:ext>
            </a:extLst>
          </p:cNvPr>
          <p:cNvSpPr/>
          <p:nvPr/>
        </p:nvSpPr>
        <p:spPr>
          <a:xfrm>
            <a:off x="3893962" y="5772041"/>
            <a:ext cx="8049064" cy="10574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827D99C-0D44-47DC-9E46-F92FE1475695}"/>
              </a:ext>
            </a:extLst>
          </p:cNvPr>
          <p:cNvSpPr txBox="1"/>
          <p:nvPr/>
        </p:nvSpPr>
        <p:spPr>
          <a:xfrm>
            <a:off x="4017818" y="6085422"/>
            <a:ext cx="7678463" cy="369332"/>
          </a:xfrm>
          <a:prstGeom prst="rect">
            <a:avLst/>
          </a:prstGeom>
          <a:noFill/>
        </p:spPr>
        <p:txBody>
          <a:bodyPr wrap="square" rtlCol="0">
            <a:spAutoFit/>
          </a:bodyPr>
          <a:lstStyle/>
          <a:p>
            <a:r>
              <a:rPr lang="en-US" dirty="0"/>
              <a:t>Child appears in immigration court to seek permission to remain in U.S.</a:t>
            </a:r>
          </a:p>
        </p:txBody>
      </p:sp>
    </p:spTree>
    <p:extLst>
      <p:ext uri="{BB962C8B-B14F-4D97-AF65-F5344CB8AC3E}">
        <p14:creationId xmlns:p14="http://schemas.microsoft.com/office/powerpoint/2010/main" val="206365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Language</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311966" y="1581664"/>
            <a:ext cx="10654748" cy="38567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itchFamily="2" charset="2"/>
              <a:buChar char=""/>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One of the many challenges that we’re seeing in NYC lately is that of language access </a:t>
            </a:r>
          </a:p>
          <a:p>
            <a:pPr marL="742950" marR="0" lvl="1" indent="-285750">
              <a:spcBef>
                <a:spcPts val="0"/>
              </a:spcBef>
              <a:spcAft>
                <a:spcPts val="0"/>
              </a:spcAft>
              <a:buFont typeface="Courier New" panose="02070309020205020404" pitchFamily="49" charset="0"/>
              <a:buChar char="o"/>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For example, monolingual students have significant language needs and need bilingual support in the classroom</a:t>
            </a:r>
          </a:p>
          <a:p>
            <a:pPr marL="1143000" marR="0" lvl="2" indent="-228600">
              <a:spcBef>
                <a:spcPts val="0"/>
              </a:spcBef>
              <a:spcAft>
                <a:spcPts val="0"/>
              </a:spcAft>
              <a:buFont typeface="Wingdings" pitchFamily="2" charset="2"/>
              <a:buChar char=""/>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In the fall there were an estimated 5,000 more students enrolled as part of the </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busing programs and higher numbers of migrants arriving in the City</a:t>
            </a: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95994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SIFE</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40051" y="1581664"/>
            <a:ext cx="10809571" cy="51573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What is SIFE? </a:t>
            </a:r>
          </a:p>
          <a:p>
            <a:pPr marL="342900" marR="0" lvl="0" indent="-342900">
              <a:spcBef>
                <a:spcPts val="0"/>
              </a:spcBef>
              <a:spcAft>
                <a:spcPts val="0"/>
              </a:spcAft>
              <a:buFont typeface="Wingdings" pitchFamily="2" charset="2"/>
              <a:buChar char="n"/>
              <a:tabLst>
                <a:tab pos="457200" algn="l"/>
              </a:tabLst>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Students with Interrupted/ Inconsistent Formal Education and ELL who have attended school in the US for less than 12-months and</a:t>
            </a:r>
          </a:p>
          <a:p>
            <a:pPr marL="342900" marR="0" lvl="0" indent="-342900">
              <a:spcBef>
                <a:spcPts val="0"/>
              </a:spcBef>
              <a:spcAft>
                <a:spcPts val="0"/>
              </a:spcAft>
              <a:buFont typeface="Wingdings" pitchFamily="2" charset="2"/>
              <a:buChar char="n"/>
              <a:tabLst>
                <a:tab pos="457200" algn="l"/>
              </a:tabLst>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who, upon initial enrollment in such schools are two or more years below grade level in literacy in their home language and/or two or more years below grade level in mathematics</a:t>
            </a:r>
          </a:p>
          <a:p>
            <a:pPr marL="342900" marR="0" lvl="0" indent="-342900">
              <a:spcBef>
                <a:spcPts val="0"/>
              </a:spcBef>
              <a:spcAft>
                <a:spcPts val="0"/>
              </a:spcAft>
              <a:buFont typeface="Wingdings" pitchFamily="2" charset="2"/>
              <a:buChar char="n"/>
              <a:tabLst>
                <a:tab pos="457200" algn="l"/>
              </a:tabLst>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Due to inconsistent or interrupted schooling prior to arrival in the United States</a:t>
            </a:r>
            <a:r>
              <a:rPr lang="en-US" sz="2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2874566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Education Issues: ORR File </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40052" y="1581664"/>
            <a:ext cx="10458842" cy="50401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Symbol" pitchFamily="2" charset="2"/>
              <a:buChar char=""/>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Another common issue is that of the ORR file. When a youth is released, the ORR file is given to the sponsor or adult; however, most of them aren’t informed as to its contents or its uses. </a:t>
            </a:r>
          </a:p>
          <a:p>
            <a:pPr marL="342900" marR="0" lvl="0" indent="-342900">
              <a:spcBef>
                <a:spcPts val="0"/>
              </a:spcBef>
              <a:spcAft>
                <a:spcPts val="0"/>
              </a:spcAft>
              <a:buFont typeface="Symbol" pitchFamily="2" charset="2"/>
              <a:buChar char=""/>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School systems won’t ask for the ORR file because they can’t ask about immigration status</a:t>
            </a:r>
          </a:p>
          <a:p>
            <a:pPr marL="742950" marR="0" lvl="1" indent="-285750">
              <a:spcBef>
                <a:spcPts val="0"/>
              </a:spcBef>
              <a:spcAft>
                <a:spcPts val="0"/>
              </a:spcAft>
              <a:buFont typeface="Courier New" panose="02070309020205020404" pitchFamily="49" charset="0"/>
              <a:buChar char="o"/>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However the ORR file will include the assessments and records of the child’s academic ability</a:t>
            </a:r>
          </a:p>
          <a:p>
            <a:pPr marL="742950" marR="0" lvl="1" indent="-285750">
              <a:spcBef>
                <a:spcPts val="0"/>
              </a:spcBef>
              <a:spcAft>
                <a:spcPts val="0"/>
              </a:spcAft>
              <a:buFont typeface="Courier New" panose="02070309020205020404" pitchFamily="49" charset="0"/>
              <a:buChar char="o"/>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In some instances it may also include psychological or other evaluations that can be instructive and critical to a student enrolling in school</a:t>
            </a:r>
          </a:p>
        </p:txBody>
      </p:sp>
    </p:spTree>
    <p:extLst>
      <p:ext uri="{BB962C8B-B14F-4D97-AF65-F5344CB8AC3E}">
        <p14:creationId xmlns:p14="http://schemas.microsoft.com/office/powerpoint/2010/main" val="2868088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Access to Special Education</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40052" y="1581664"/>
            <a:ext cx="10533998" cy="43932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Wingdings" pitchFamily="2" charset="2"/>
              <a:buChar char="n"/>
              <a:tabLst>
                <a:tab pos="457200" algn="l"/>
              </a:tabLst>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Immigrant students are entitled to special education services like any other student.</a:t>
            </a:r>
          </a:p>
          <a:p>
            <a:pPr marL="342900" marR="0" lvl="0" indent="-342900">
              <a:spcBef>
                <a:spcPts val="0"/>
              </a:spcBef>
              <a:spcAft>
                <a:spcPts val="0"/>
              </a:spcAft>
              <a:buFont typeface="Wingdings" pitchFamily="2" charset="2"/>
              <a:buChar char="n"/>
              <a:tabLst>
                <a:tab pos="457200" algn="l"/>
              </a:tabLst>
            </a:pPr>
            <a:r>
              <a:rPr lang="en-US" sz="2400" b="1" dirty="0">
                <a:solidFill>
                  <a:schemeClr val="tx1"/>
                </a:solidFill>
                <a:effectLst/>
                <a:latin typeface="Lato" panose="020F0502020204030203" pitchFamily="34" charset="0"/>
                <a:ea typeface="Lato" panose="020F0502020204030203" pitchFamily="34" charset="0"/>
                <a:cs typeface="Lato" panose="020F0502020204030203" pitchFamily="34" charset="0"/>
              </a:rPr>
              <a:t>*Caution* - </a:t>
            </a: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Must be careful that immigrant students are not mistakenly identified as having a disability.</a:t>
            </a:r>
          </a:p>
          <a:p>
            <a:pPr marL="742950" marR="0" lvl="1" indent="-285750">
              <a:spcBef>
                <a:spcPts val="0"/>
              </a:spcBef>
              <a:spcAft>
                <a:spcPts val="0"/>
              </a:spcAft>
              <a:buFont typeface="Wingdings" pitchFamily="2" charset="2"/>
              <a:buChar char="¨"/>
              <a:tabLst>
                <a:tab pos="914400" algn="l"/>
              </a:tabLst>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Cultural Competency issues (e.g. behavioral norms, social skills, cultural bias, etc.)</a:t>
            </a:r>
          </a:p>
          <a:p>
            <a:pPr marL="742950" marR="0" lvl="1" indent="-285750">
              <a:spcBef>
                <a:spcPts val="0"/>
              </a:spcBef>
              <a:spcAft>
                <a:spcPts val="0"/>
              </a:spcAft>
              <a:buFont typeface="Wingdings" pitchFamily="2" charset="2"/>
              <a:buChar char="¨"/>
              <a:tabLst>
                <a:tab pos="914400" algn="l"/>
              </a:tabLst>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English proficiency issues (e.g. academic delays, standardized tests, etc.)</a:t>
            </a:r>
          </a:p>
          <a:p>
            <a:pPr marL="342900" marR="0" lvl="0" indent="-342900">
              <a:spcBef>
                <a:spcPts val="0"/>
              </a:spcBef>
              <a:spcAft>
                <a:spcPts val="0"/>
              </a:spcAft>
              <a:buFont typeface="Wingdings" pitchFamily="2" charset="2"/>
              <a:buChar char="n"/>
              <a:tabLst>
                <a:tab pos="457200" algn="l"/>
              </a:tabLst>
            </a:pPr>
            <a:r>
              <a:rPr lang="en-US" sz="2400" dirty="0">
                <a:solidFill>
                  <a:schemeClr val="tx1"/>
                </a:solidFill>
                <a:effectLst/>
                <a:latin typeface="Lato" panose="020F0502020204030203" pitchFamily="34" charset="0"/>
                <a:ea typeface="Lato" panose="020F0502020204030203" pitchFamily="34" charset="0"/>
                <a:cs typeface="Lato" panose="020F0502020204030203" pitchFamily="34" charset="0"/>
              </a:rPr>
              <a:t>Parents or Sponsors do not have to agree to the evaluation or to special education services.</a:t>
            </a:r>
          </a:p>
        </p:txBody>
      </p:sp>
    </p:spTree>
    <p:extLst>
      <p:ext uri="{BB962C8B-B14F-4D97-AF65-F5344CB8AC3E}">
        <p14:creationId xmlns:p14="http://schemas.microsoft.com/office/powerpoint/2010/main" val="1668719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Trauma and Special Education</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28175" y="1705841"/>
            <a:ext cx="10663825" cy="45446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2200" u="sng" dirty="0">
                <a:solidFill>
                  <a:schemeClr val="tx1"/>
                </a:solidFill>
                <a:effectLst/>
                <a:ea typeface="Lato" panose="020F0502020204030203" pitchFamily="34" charset="0"/>
                <a:cs typeface="Lato" panose="020F0502020204030203" pitchFamily="34" charset="0"/>
              </a:rPr>
              <a:t>P.P. v. Compton Unified Sch. Dist., 135 F.Supp.3d 1098, Case No. 15-3726-MWF (</a:t>
            </a:r>
            <a:r>
              <a:rPr lang="en-US" sz="2200" u="sng" dirty="0" err="1">
                <a:solidFill>
                  <a:schemeClr val="tx1"/>
                </a:solidFill>
                <a:effectLst/>
                <a:ea typeface="Lato" panose="020F0502020204030203" pitchFamily="34" charset="0"/>
                <a:cs typeface="Lato" panose="020F0502020204030203" pitchFamily="34" charset="0"/>
              </a:rPr>
              <a:t>PLAx</a:t>
            </a:r>
            <a:r>
              <a:rPr lang="en-US" sz="2200" u="sng" dirty="0">
                <a:solidFill>
                  <a:schemeClr val="tx1"/>
                </a:solidFill>
                <a:effectLst/>
                <a:ea typeface="Lato" panose="020F0502020204030203" pitchFamily="34" charset="0"/>
                <a:cs typeface="Lato" panose="020F0502020204030203" pitchFamily="34" charset="0"/>
              </a:rPr>
              <a:t>) (C.D. Cal. 2015)</a:t>
            </a:r>
            <a:endParaRPr lang="en-US" sz="2200" dirty="0">
              <a:solidFill>
                <a:schemeClr val="tx1"/>
              </a:solidFill>
              <a:effectLst/>
              <a:ea typeface="Lato" panose="020F0502020204030203" pitchFamily="34" charset="0"/>
              <a:cs typeface="Lato" panose="020F0502020204030203"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2200" dirty="0">
                <a:solidFill>
                  <a:schemeClr val="tx1"/>
                </a:solidFill>
                <a:effectLst/>
                <a:ea typeface="Lato" panose="020F0502020204030203" pitchFamily="34" charset="0"/>
                <a:cs typeface="Lato" panose="020F0502020204030203" pitchFamily="34" charset="0"/>
              </a:rPr>
              <a:t>Can </a:t>
            </a:r>
            <a:r>
              <a:rPr lang="en-US" sz="2200" b="1" dirty="0">
                <a:solidFill>
                  <a:schemeClr val="tx1"/>
                </a:solidFill>
                <a:effectLst/>
                <a:ea typeface="Lato" panose="020F0502020204030203" pitchFamily="34" charset="0"/>
                <a:cs typeface="Lato" panose="020F0502020204030203" pitchFamily="34" charset="0"/>
              </a:rPr>
              <a:t>exposure </a:t>
            </a:r>
            <a:r>
              <a:rPr lang="en-US" sz="2200" b="1" dirty="0">
                <a:solidFill>
                  <a:schemeClr val="tx1"/>
                </a:solidFill>
                <a:effectLst/>
                <a:ea typeface="Calibri" panose="020F0502020204030204" pitchFamily="34" charset="0"/>
                <a:cs typeface="Times New Roman" panose="02020603050405020304" pitchFamily="18" charset="0"/>
              </a:rPr>
              <a:t>to traumatic events</a:t>
            </a:r>
            <a:r>
              <a:rPr lang="en-US" sz="2200" dirty="0">
                <a:solidFill>
                  <a:schemeClr val="tx1"/>
                </a:solidFill>
                <a:effectLst/>
                <a:ea typeface="Calibri" panose="020F0502020204030204" pitchFamily="34" charset="0"/>
                <a:cs typeface="Times New Roman" panose="02020603050405020304" pitchFamily="18" charset="0"/>
              </a:rPr>
              <a:t> cause physical or mental impairments that are </a:t>
            </a:r>
            <a:r>
              <a:rPr lang="en-US" sz="2200" b="1" dirty="0">
                <a:solidFill>
                  <a:schemeClr val="tx1"/>
                </a:solidFill>
                <a:effectLst/>
                <a:ea typeface="Calibri" panose="020F0502020204030204" pitchFamily="34" charset="0"/>
                <a:cs typeface="Times New Roman" panose="02020603050405020304" pitchFamily="18" charset="0"/>
              </a:rPr>
              <a:t>cognizable as disabilities</a:t>
            </a:r>
            <a:r>
              <a:rPr lang="en-US" sz="2200" dirty="0">
                <a:solidFill>
                  <a:schemeClr val="tx1"/>
                </a:solidFill>
                <a:effectLst/>
                <a:ea typeface="Calibri" panose="020F0502020204030204" pitchFamily="34" charset="0"/>
                <a:cs typeface="Times New Roman" panose="02020603050405020304" pitchFamily="18" charset="0"/>
              </a:rPr>
              <a:t> under 504 and the ADA?</a:t>
            </a:r>
          </a:p>
          <a:p>
            <a:pPr marL="342900" marR="0" lvl="0" indent="-342900">
              <a:spcBef>
                <a:spcPts val="0"/>
              </a:spcBef>
              <a:spcAft>
                <a:spcPts val="0"/>
              </a:spcAft>
              <a:buFont typeface="Arial" panose="020B0604020202020204" pitchFamily="34" charset="0"/>
              <a:buChar char="•"/>
              <a:tabLst>
                <a:tab pos="457200" algn="l"/>
              </a:tabLst>
            </a:pPr>
            <a:r>
              <a:rPr lang="en-US" sz="2200" dirty="0">
                <a:solidFill>
                  <a:schemeClr val="tx1"/>
                </a:solidFill>
                <a:effectLst/>
                <a:ea typeface="Calibri" panose="020F0502020204030204" pitchFamily="34" charset="0"/>
                <a:cs typeface="Times New Roman" panose="02020603050405020304" pitchFamily="18" charset="0"/>
              </a:rPr>
              <a:t>Yes, because complex trauma</a:t>
            </a:r>
          </a:p>
          <a:p>
            <a:pPr marL="1143000" marR="0" lvl="2" indent="-228600">
              <a:spcBef>
                <a:spcPts val="0"/>
              </a:spcBef>
              <a:spcAft>
                <a:spcPts val="0"/>
              </a:spcAft>
              <a:buFont typeface="Wingdings" pitchFamily="2" charset="2"/>
              <a:buChar char="q"/>
              <a:tabLst>
                <a:tab pos="1371600" algn="l"/>
              </a:tabLst>
            </a:pPr>
            <a:r>
              <a:rPr lang="en-US" sz="2200" dirty="0">
                <a:solidFill>
                  <a:schemeClr val="tx1"/>
                </a:solidFill>
                <a:effectLst/>
                <a:ea typeface="Calibri" panose="020F0502020204030204" pitchFamily="34" charset="0"/>
                <a:cs typeface="Times New Roman" panose="02020603050405020304" pitchFamily="18" charset="0"/>
              </a:rPr>
              <a:t>Results in neurobiological effects, like changes in brain size and chemistry, that constitute a physical impairment</a:t>
            </a:r>
          </a:p>
          <a:p>
            <a:pPr marL="1143000" marR="0" lvl="2" indent="-228600">
              <a:spcBef>
                <a:spcPts val="0"/>
              </a:spcBef>
              <a:spcAft>
                <a:spcPts val="0"/>
              </a:spcAft>
              <a:buFont typeface="Wingdings" pitchFamily="2" charset="2"/>
              <a:buChar char="q"/>
              <a:tabLst>
                <a:tab pos="1371600" algn="l"/>
              </a:tabLst>
            </a:pPr>
            <a:r>
              <a:rPr lang="en-US" sz="2200" dirty="0">
                <a:solidFill>
                  <a:schemeClr val="tx1"/>
                </a:solidFill>
                <a:effectLst/>
                <a:ea typeface="Calibri" panose="020F0502020204030204" pitchFamily="34" charset="0"/>
                <a:cs typeface="Times New Roman" panose="02020603050405020304" pitchFamily="18" charset="0"/>
              </a:rPr>
              <a:t>AND causes limitations in students’ abilities to perform tasks like learning, reading, concentrating, thinking, and communicating</a:t>
            </a:r>
          </a:p>
        </p:txBody>
      </p:sp>
    </p:spTree>
    <p:extLst>
      <p:ext uri="{BB962C8B-B14F-4D97-AF65-F5344CB8AC3E}">
        <p14:creationId xmlns:p14="http://schemas.microsoft.com/office/powerpoint/2010/main" val="2986830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36223"/>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Hypothetical</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040051" y="1581664"/>
            <a:ext cx="10784519" cy="504011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0" marR="0" lvl="2" indent="-228600">
              <a:spcBef>
                <a:spcPts val="0"/>
              </a:spcBef>
              <a:spcAft>
                <a:spcPts val="0"/>
              </a:spcAft>
              <a:buFont typeface="Wingdings" pitchFamily="2" charset="2"/>
              <a:buChar char=""/>
            </a:pP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A 15-year-old immigrant student who recently immigrated from El Salvador and was placed with an aunt after leaving ORR custody, enrolls in the local school district. The youth’s personal history includes a gap in formal education, documented experiences of sexual violence, and indications of a learning disability (although they have never been assessed).</a:t>
            </a: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US" sz="28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1143000" marR="0" lvl="2" indent="-228600">
              <a:spcBef>
                <a:spcPts val="0"/>
              </a:spcBef>
              <a:spcAft>
                <a:spcPts val="0"/>
              </a:spcAft>
              <a:buFont typeface="Wingdings" pitchFamily="2" charset="2"/>
              <a:buChar char=""/>
            </a:pPr>
            <a:r>
              <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rPr>
              <a:t>What sort of services should they be entitled to? </a:t>
            </a:r>
            <a:r>
              <a:rPr lang="en-US" sz="2800" dirty="0">
                <a:solidFill>
                  <a:schemeClr val="tx1"/>
                </a:solidFill>
                <a:latin typeface="Lato" panose="020F0502020204030203" pitchFamily="34" charset="0"/>
                <a:ea typeface="Lato" panose="020F0502020204030203" pitchFamily="34" charset="0"/>
                <a:cs typeface="Lato" panose="020F0502020204030203" pitchFamily="34" charset="0"/>
              </a:rPr>
              <a:t>How would you advocate for this child? What barriers might you face? </a:t>
            </a:r>
            <a:endParaRPr lang="en-US" sz="28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97173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2335426" y="2608982"/>
            <a:ext cx="8192530"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QUESTIONS?</a:t>
            </a:r>
          </a:p>
        </p:txBody>
      </p:sp>
      <p:pic>
        <p:nvPicPr>
          <p:cNvPr id="18" name="Picture 17" descr="Young Center name and logo">
            <a:extLst>
              <a:ext uri="{FF2B5EF4-FFF2-40B4-BE49-F238E27FC236}">
                <a16:creationId xmlns:a16="http://schemas.microsoft.com/office/drawing/2014/main" id="{62C6EDD8-6242-C143-AD6D-9B8B2514B6BA}"/>
              </a:ext>
            </a:extLst>
          </p:cNvPr>
          <p:cNvPicPr>
            <a:picLocks noChangeAspect="1"/>
          </p:cNvPicPr>
          <p:nvPr/>
        </p:nvPicPr>
        <p:blipFill>
          <a:blip r:embed="rId4"/>
          <a:stretch>
            <a:fillRect/>
          </a:stretch>
        </p:blipFill>
        <p:spPr>
          <a:xfrm>
            <a:off x="7788035" y="5817502"/>
            <a:ext cx="4449314" cy="943049"/>
          </a:xfrm>
          <a:prstGeom prst="rect">
            <a:avLst/>
          </a:prstGeom>
        </p:spPr>
      </p:pic>
    </p:spTree>
    <p:extLst>
      <p:ext uri="{BB962C8B-B14F-4D97-AF65-F5344CB8AC3E}">
        <p14:creationId xmlns:p14="http://schemas.microsoft.com/office/powerpoint/2010/main" val="108347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B76460D-00EC-2844-903B-99279A5191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8209462" y="2878229"/>
            <a:ext cx="6870882" cy="1114424"/>
          </a:xfrm>
          <a:prstGeom prst="rect">
            <a:avLst/>
          </a:prstGeom>
        </p:spPr>
      </p:pic>
      <p:sp>
        <p:nvSpPr>
          <p:cNvPr id="2" name="Title 1">
            <a:extLst>
              <a:ext uri="{FF2B5EF4-FFF2-40B4-BE49-F238E27FC236}">
                <a16:creationId xmlns:a16="http://schemas.microsoft.com/office/drawing/2014/main" id="{D55E5FCD-E394-DD48-9074-E9DA0BD47C48}"/>
              </a:ext>
            </a:extLst>
          </p:cNvPr>
          <p:cNvSpPr>
            <a:spLocks noGrp="1"/>
          </p:cNvSpPr>
          <p:nvPr>
            <p:ph type="ctrTitle"/>
          </p:nvPr>
        </p:nvSpPr>
        <p:spPr>
          <a:xfrm>
            <a:off x="176486" y="290532"/>
            <a:ext cx="10775470" cy="1125618"/>
          </a:xfrm>
        </p:spPr>
        <p:txBody>
          <a:bodyPr>
            <a:normAutofit/>
          </a:bodyPr>
          <a:lstStyle/>
          <a:p>
            <a:r>
              <a:rPr lang="en-US" sz="4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Office of Refugee Resettlement (ORR)</a:t>
            </a:r>
          </a:p>
        </p:txBody>
      </p:sp>
      <p:pic>
        <p:nvPicPr>
          <p:cNvPr id="1026" name="Picture 2" descr="A chart showing the kinds of placements available to youth in ORR custody, from least restrictive to most restrictive: Long term-foster care, shelter, staff secure, residential treatment centers, secure. On right is a red bar that notes that children still in ORR custody at the age of 18 may be transferred to ICE custody. ">
            <a:extLst>
              <a:ext uri="{FF2B5EF4-FFF2-40B4-BE49-F238E27FC236}">
                <a16:creationId xmlns:a16="http://schemas.microsoft.com/office/drawing/2014/main" id="{AF66E370-BCAA-4D4B-5C65-39E8C359B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503" y="1626558"/>
            <a:ext cx="6437390" cy="509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5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40" y="402648"/>
            <a:ext cx="11024882" cy="1117147"/>
          </a:xfrm>
        </p:spPr>
        <p:txBody>
          <a:bodyPr>
            <a:normAutofit fontScale="90000"/>
          </a:bodyPr>
          <a:lstStyle/>
          <a:p>
            <a:r>
              <a:rPr lang="en-US" b="1" dirty="0">
                <a:solidFill>
                  <a:schemeClr val="accent1"/>
                </a:solidFill>
              </a:rPr>
              <a:t>Range of Placements for Children in Custody</a:t>
            </a:r>
          </a:p>
        </p:txBody>
      </p:sp>
      <p:cxnSp>
        <p:nvCxnSpPr>
          <p:cNvPr id="4" name="Straight Arrow Connector 3">
            <a:extLst>
              <a:ext uri="{FF2B5EF4-FFF2-40B4-BE49-F238E27FC236}">
                <a16:creationId xmlns:a16="http://schemas.microsoft.com/office/drawing/2014/main" id="{DBF53371-661F-4862-BA30-0586F24EFFE0}"/>
              </a:ext>
              <a:ext uri="{C183D7F6-B498-43B3-948B-1728B52AA6E4}">
                <adec:decorative xmlns:adec="http://schemas.microsoft.com/office/drawing/2017/decorative" val="1"/>
              </a:ext>
            </a:extLst>
          </p:cNvPr>
          <p:cNvCxnSpPr/>
          <p:nvPr/>
        </p:nvCxnSpPr>
        <p:spPr>
          <a:xfrm>
            <a:off x="1096433" y="3255617"/>
            <a:ext cx="97414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A57B16D8-1AF3-49A1-B548-4F9D6266C8D1}"/>
              </a:ext>
            </a:extLst>
          </p:cNvPr>
          <p:cNvSpPr/>
          <p:nvPr/>
        </p:nvSpPr>
        <p:spPr>
          <a:xfrm>
            <a:off x="1096433" y="1716961"/>
            <a:ext cx="1434207" cy="12585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Home-based foster care</a:t>
            </a:r>
          </a:p>
        </p:txBody>
      </p:sp>
      <p:sp>
        <p:nvSpPr>
          <p:cNvPr id="13" name="Oval 12">
            <a:extLst>
              <a:ext uri="{FF2B5EF4-FFF2-40B4-BE49-F238E27FC236}">
                <a16:creationId xmlns:a16="http://schemas.microsoft.com/office/drawing/2014/main" id="{7FD8B434-2432-4EA8-8495-C26DBE78EDFB}"/>
              </a:ext>
            </a:extLst>
          </p:cNvPr>
          <p:cNvSpPr/>
          <p:nvPr/>
        </p:nvSpPr>
        <p:spPr>
          <a:xfrm>
            <a:off x="3846286" y="1645782"/>
            <a:ext cx="2779445" cy="143135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Shelter </a:t>
            </a:r>
            <a:br>
              <a:rPr lang="en-US" dirty="0">
                <a:solidFill>
                  <a:schemeClr val="tx1"/>
                </a:solidFill>
              </a:rPr>
            </a:br>
            <a:r>
              <a:rPr lang="en-US" dirty="0">
                <a:solidFill>
                  <a:schemeClr val="tx1"/>
                </a:solidFill>
              </a:rPr>
              <a:t>(15-1500 beds)</a:t>
            </a:r>
          </a:p>
        </p:txBody>
      </p:sp>
      <p:sp>
        <p:nvSpPr>
          <p:cNvPr id="14" name="Oval 13">
            <a:extLst>
              <a:ext uri="{FF2B5EF4-FFF2-40B4-BE49-F238E27FC236}">
                <a16:creationId xmlns:a16="http://schemas.microsoft.com/office/drawing/2014/main" id="{0A244AEF-937E-4ECD-96F9-88BDBF0970AF}"/>
              </a:ext>
            </a:extLst>
          </p:cNvPr>
          <p:cNvSpPr/>
          <p:nvPr/>
        </p:nvSpPr>
        <p:spPr>
          <a:xfrm>
            <a:off x="7832755" y="1775350"/>
            <a:ext cx="1333984" cy="128310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Staff Secure &amp; RTC</a:t>
            </a:r>
          </a:p>
        </p:txBody>
      </p:sp>
      <p:sp>
        <p:nvSpPr>
          <p:cNvPr id="6" name="TextBox 5">
            <a:extLst>
              <a:ext uri="{FF2B5EF4-FFF2-40B4-BE49-F238E27FC236}">
                <a16:creationId xmlns:a16="http://schemas.microsoft.com/office/drawing/2014/main" id="{D8CEBAEC-4BC3-4DA4-A69B-09AC2B5695B2}"/>
              </a:ext>
            </a:extLst>
          </p:cNvPr>
          <p:cNvSpPr txBox="1"/>
          <p:nvPr/>
        </p:nvSpPr>
        <p:spPr>
          <a:xfrm>
            <a:off x="339100" y="3258234"/>
            <a:ext cx="1514666" cy="646331"/>
          </a:xfrm>
          <a:prstGeom prst="rect">
            <a:avLst/>
          </a:prstGeom>
          <a:noFill/>
        </p:spPr>
        <p:txBody>
          <a:bodyPr wrap="square" rtlCol="0">
            <a:spAutoFit/>
          </a:bodyPr>
          <a:lstStyle/>
          <a:p>
            <a:pPr algn="ctr"/>
            <a:r>
              <a:rPr lang="en-US" b="1" dirty="0"/>
              <a:t>Least Restrictive </a:t>
            </a:r>
          </a:p>
        </p:txBody>
      </p:sp>
      <p:sp>
        <p:nvSpPr>
          <p:cNvPr id="16" name="Oval 15">
            <a:extLst>
              <a:ext uri="{FF2B5EF4-FFF2-40B4-BE49-F238E27FC236}">
                <a16:creationId xmlns:a16="http://schemas.microsoft.com/office/drawing/2014/main" id="{CF7E7048-E09A-459F-9295-D669CD7793B5}"/>
              </a:ext>
            </a:extLst>
          </p:cNvPr>
          <p:cNvSpPr/>
          <p:nvPr/>
        </p:nvSpPr>
        <p:spPr>
          <a:xfrm>
            <a:off x="9404203" y="1873825"/>
            <a:ext cx="1333984" cy="111714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Secure</a:t>
            </a:r>
          </a:p>
        </p:txBody>
      </p:sp>
      <p:pic>
        <p:nvPicPr>
          <p:cNvPr id="10" name="Picture 9" descr="Picture of a house">
            <a:extLst>
              <a:ext uri="{FF2B5EF4-FFF2-40B4-BE49-F238E27FC236}">
                <a16:creationId xmlns:a16="http://schemas.microsoft.com/office/drawing/2014/main" id="{6DE0DB18-1A3C-4A22-835E-A31F7773F33D}"/>
              </a:ext>
            </a:extLst>
          </p:cNvPr>
          <p:cNvPicPr>
            <a:picLocks noChangeAspect="1"/>
          </p:cNvPicPr>
          <p:nvPr/>
        </p:nvPicPr>
        <p:blipFill>
          <a:blip r:embed="rId3"/>
          <a:stretch>
            <a:fillRect/>
          </a:stretch>
        </p:blipFill>
        <p:spPr>
          <a:xfrm>
            <a:off x="1180654" y="3904565"/>
            <a:ext cx="1590572" cy="2182413"/>
          </a:xfrm>
          <a:prstGeom prst="rect">
            <a:avLst/>
          </a:prstGeom>
        </p:spPr>
      </p:pic>
      <p:pic>
        <p:nvPicPr>
          <p:cNvPr id="1034" name="Picture 10" descr="picture of southwest key shelter, which was formerly a walmart">
            <a:extLst>
              <a:ext uri="{FF2B5EF4-FFF2-40B4-BE49-F238E27FC236}">
                <a16:creationId xmlns:a16="http://schemas.microsoft.com/office/drawing/2014/main" id="{CCDD93C6-4E98-4063-9518-B4D5D7EBF2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349" y="3581399"/>
            <a:ext cx="4273551" cy="26709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of jail like facility. Sterile with locked doors.">
            <a:extLst>
              <a:ext uri="{FF2B5EF4-FFF2-40B4-BE49-F238E27FC236}">
                <a16:creationId xmlns:a16="http://schemas.microsoft.com/office/drawing/2014/main" id="{55907289-8988-43BF-B7F6-C221D3135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970" y="3837247"/>
            <a:ext cx="2361217" cy="21592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9F10C-DCCB-4E35-9178-58E5AC134282}"/>
              </a:ext>
            </a:extLst>
          </p:cNvPr>
          <p:cNvSpPr txBox="1"/>
          <p:nvPr/>
        </p:nvSpPr>
        <p:spPr>
          <a:xfrm>
            <a:off x="10447091" y="3241215"/>
            <a:ext cx="1514666" cy="646331"/>
          </a:xfrm>
          <a:prstGeom prst="rect">
            <a:avLst/>
          </a:prstGeom>
          <a:noFill/>
        </p:spPr>
        <p:txBody>
          <a:bodyPr wrap="square" rtlCol="0">
            <a:spAutoFit/>
          </a:bodyPr>
          <a:lstStyle/>
          <a:p>
            <a:pPr algn="ctr"/>
            <a:r>
              <a:rPr lang="en-US" b="1" dirty="0"/>
              <a:t>Most</a:t>
            </a:r>
          </a:p>
          <a:p>
            <a:pPr algn="ctr"/>
            <a:r>
              <a:rPr lang="en-US" b="1" dirty="0"/>
              <a:t>Restrictive </a:t>
            </a:r>
          </a:p>
        </p:txBody>
      </p:sp>
    </p:spTree>
    <p:extLst>
      <p:ext uri="{BB962C8B-B14F-4D97-AF65-F5344CB8AC3E}">
        <p14:creationId xmlns:p14="http://schemas.microsoft.com/office/powerpoint/2010/main" val="88351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The Numbers in 2022</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8" y="1507045"/>
            <a:ext cx="10252939"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Lato"/>
                <a:ea typeface="+mn-ea"/>
                <a:cs typeface="+mn-cs"/>
              </a:rPr>
              <a:t>Overall</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128,904 children entered ORR custody </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Average length of stay was 30 days </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65% male/35% female</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Top countries of origin: Guatemala, Honduras, El Salvador</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15% ages 0-12; 13% ages 13-14; 36% 15-16; and 36% age 17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tx1"/>
                </a:solidFill>
                <a:effectLst/>
                <a:uLnTx/>
                <a:uFillTx/>
                <a:latin typeface="Lato"/>
                <a:ea typeface="+mn-ea"/>
                <a:cs typeface="+mn-cs"/>
              </a:rPr>
              <a:t>Young Center in 2022</a:t>
            </a:r>
            <a:r>
              <a:rPr kumimoji="0" lang="en-US" sz="2800" b="0" i="0" u="none" strike="noStrike" kern="1200" cap="none" spc="0" normalizeH="0" baseline="0" noProof="0" dirty="0">
                <a:ln>
                  <a:noFill/>
                </a:ln>
                <a:solidFill>
                  <a:schemeClr val="tx1"/>
                </a:solidFill>
                <a:effectLst/>
                <a:uLnTx/>
                <a:uFillTx/>
                <a:latin typeface="Lato"/>
                <a:ea typeface="+mn-ea"/>
                <a:cs typeface="+mn-cs"/>
              </a:rPr>
              <a:t>​</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Served 1,600+ children​</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From 35 countries​</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Speaking 56 languages​</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Lato"/>
                <a:ea typeface="+mn-ea"/>
                <a:cs typeface="+mn-cs"/>
              </a:rPr>
              <a:t>~ 25% under 12; ~ 25% 17 years old</a:t>
            </a:r>
          </a:p>
        </p:txBody>
      </p:sp>
    </p:spTree>
    <p:extLst>
      <p:ext uri="{BB962C8B-B14F-4D97-AF65-F5344CB8AC3E}">
        <p14:creationId xmlns:p14="http://schemas.microsoft.com/office/powerpoint/2010/main" val="210540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5FCD-E394-DD48-9074-E9DA0BD47C48}"/>
              </a:ext>
            </a:extLst>
          </p:cNvPr>
          <p:cNvSpPr>
            <a:spLocks noGrp="1"/>
          </p:cNvSpPr>
          <p:nvPr>
            <p:ph type="ctrTitle"/>
          </p:nvPr>
        </p:nvSpPr>
        <p:spPr>
          <a:xfrm>
            <a:off x="1429657" y="823511"/>
            <a:ext cx="9332686" cy="3391579"/>
          </a:xfrm>
        </p:spPr>
        <p:txBody>
          <a:bodyPr>
            <a:noAutofit/>
          </a:bodyPr>
          <a:lstStyle/>
          <a:p>
            <a:r>
              <a:rPr lang="en-US" sz="36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Legal Framework Awaiting </a:t>
            </a:r>
            <a:br>
              <a:rPr lang="en-US" sz="36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br>
            <a:r>
              <a:rPr lang="en-US" sz="36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Children and Youth</a:t>
            </a:r>
          </a:p>
        </p:txBody>
      </p:sp>
    </p:spTree>
    <p:extLst>
      <p:ext uri="{BB962C8B-B14F-4D97-AF65-F5344CB8AC3E}">
        <p14:creationId xmlns:p14="http://schemas.microsoft.com/office/powerpoint/2010/main" val="47488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Rights of Asylum Seekers</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8" y="1507045"/>
            <a:ext cx="10252939"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Protection from well-founded fear of persecution on account of enumerated ground</a:t>
            </a:r>
          </a:p>
          <a:p>
            <a:pPr marL="1200150" lvl="2" indent="-285750">
              <a:buFont typeface="Courier New" panose="02070309020205020404" pitchFamily="49" charset="0"/>
              <a:buChar char="o"/>
            </a:pPr>
            <a:r>
              <a:rPr lang="en-US" sz="2400" i="1" dirty="0">
                <a:solidFill>
                  <a:srgbClr val="1F1F1F"/>
                </a:solidFill>
                <a:latin typeface="Lato" panose="020F0502020204030203" pitchFamily="34" charset="0"/>
                <a:ea typeface="Lato" panose="020F0502020204030203" pitchFamily="34" charset="0"/>
                <a:cs typeface="Lato" panose="020F0502020204030203" pitchFamily="34" charset="0"/>
              </a:rPr>
              <a:t>Expedited removal for anyone arriving at border</a:t>
            </a:r>
          </a:p>
          <a:p>
            <a:pPr marL="1200150" lvl="2" indent="-285750">
              <a:buFont typeface="Courier New" panose="02070309020205020404" pitchFamily="49" charset="0"/>
              <a:buChar char="o"/>
            </a:pPr>
            <a:r>
              <a:rPr lang="en-US" sz="2400" i="1" dirty="0">
                <a:solidFill>
                  <a:srgbClr val="1F1F1F"/>
                </a:solidFill>
                <a:latin typeface="Lato" panose="020F0502020204030203" pitchFamily="34" charset="0"/>
                <a:ea typeface="Lato" panose="020F0502020204030203" pitchFamily="34" charset="0"/>
                <a:cs typeface="Lato" panose="020F0502020204030203" pitchFamily="34" charset="0"/>
              </a:rPr>
              <a:t>No right to counsel</a:t>
            </a:r>
          </a:p>
          <a:p>
            <a:pPr marL="1200150" lvl="2" indent="-285750">
              <a:buFont typeface="Courier New" panose="02070309020205020404" pitchFamily="49" charset="0"/>
              <a:buChar char="o"/>
            </a:pPr>
            <a:r>
              <a:rPr lang="en-US" sz="2400" i="1" dirty="0">
                <a:solidFill>
                  <a:srgbClr val="1F1F1F"/>
                </a:solidFill>
                <a:latin typeface="Lato" panose="020F0502020204030203" pitchFamily="34" charset="0"/>
                <a:ea typeface="Lato" panose="020F0502020204030203" pitchFamily="34" charset="0"/>
                <a:cs typeface="Lato" panose="020F0502020204030203" pitchFamily="34" charset="0"/>
              </a:rPr>
              <a:t>Adversarial, non-Article III court-based hearings drag on for years</a:t>
            </a:r>
            <a:b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br>
            <a:endParaRPr lang="en-US" sz="2400" dirty="0">
              <a:solidFill>
                <a:srgbClr val="1F1F1F"/>
              </a:solidFill>
              <a:latin typeface="Lato" panose="020F0502020204030203" pitchFamily="34" charset="0"/>
              <a:ea typeface="Lato" panose="020F0502020204030203" pitchFamily="34" charset="0"/>
              <a:cs typeface="Lato" panose="020F0502020204030203" pitchFamily="34" charset="0"/>
            </a:endParaRPr>
          </a:p>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Permanency</a:t>
            </a:r>
          </a:p>
          <a:p>
            <a:pPr marL="1200150" lvl="2" indent="-285750">
              <a:buFont typeface="Courier New" panose="02070309020205020404" pitchFamily="49" charset="0"/>
              <a:buChar char="o"/>
            </a:pPr>
            <a:r>
              <a:rPr lang="en-US" sz="2400" i="1" dirty="0">
                <a:solidFill>
                  <a:srgbClr val="1F1F1F"/>
                </a:solidFill>
                <a:latin typeface="Lato" panose="020F0502020204030203" pitchFamily="34" charset="0"/>
                <a:ea typeface="Lato" panose="020F0502020204030203" pitchFamily="34" charset="0"/>
                <a:cs typeface="Lato" panose="020F0502020204030203" pitchFamily="34" charset="0"/>
              </a:rPr>
              <a:t>Citizenship requires five year wait</a:t>
            </a:r>
            <a:br>
              <a:rPr lang="en-US" sz="2400" i="1" dirty="0">
                <a:solidFill>
                  <a:srgbClr val="1F1F1F"/>
                </a:solidFill>
                <a:latin typeface="Lato" panose="020F0502020204030203" pitchFamily="34" charset="0"/>
                <a:ea typeface="Lato" panose="020F0502020204030203" pitchFamily="34" charset="0"/>
                <a:cs typeface="Lato" panose="020F0502020204030203" pitchFamily="34" charset="0"/>
              </a:rPr>
            </a:br>
            <a:endParaRPr lang="en-US" sz="2400" i="1" dirty="0">
              <a:solidFill>
                <a:srgbClr val="1F1F1F"/>
              </a:solidFill>
              <a:latin typeface="Lato" panose="020F0502020204030203" pitchFamily="34" charset="0"/>
              <a:ea typeface="Lato" panose="020F0502020204030203" pitchFamily="34" charset="0"/>
              <a:cs typeface="Lato" panose="020F0502020204030203" pitchFamily="34" charset="0"/>
            </a:endParaRPr>
          </a:p>
          <a:p>
            <a:pPr marL="742950" marR="0" lvl="1" indent="-285750">
              <a:spcBef>
                <a:spcPts val="0"/>
              </a:spcBef>
              <a:spcAft>
                <a:spcPts val="0"/>
              </a:spcAft>
              <a:buFont typeface="Courier New" panose="02070309020205020404" pitchFamily="49" charset="0"/>
              <a:buChar char="o"/>
            </a:pPr>
            <a:r>
              <a:rPr lang="en-US" sz="2400" dirty="0">
                <a:solidFill>
                  <a:srgbClr val="1F1F1F"/>
                </a:solidFill>
                <a:latin typeface="Lato" panose="020F0502020204030203" pitchFamily="34" charset="0"/>
                <a:ea typeface="Lato" panose="020F0502020204030203" pitchFamily="34" charset="0"/>
                <a:cs typeface="Lato" panose="020F0502020204030203" pitchFamily="34" charset="0"/>
              </a:rPr>
              <a:t>Right to work</a:t>
            </a:r>
          </a:p>
          <a:p>
            <a:pPr marL="1200150" lvl="2" indent="-285750">
              <a:buFont typeface="Courier New" panose="02070309020205020404" pitchFamily="49" charset="0"/>
              <a:buChar char="o"/>
            </a:pPr>
            <a:r>
              <a:rPr lang="en-US" sz="2400" i="1" dirty="0">
                <a:solidFill>
                  <a:srgbClr val="1F1F1F"/>
                </a:solidFill>
                <a:latin typeface="Lato" panose="020F0502020204030203" pitchFamily="34" charset="0"/>
                <a:ea typeface="Lato" panose="020F0502020204030203" pitchFamily="34" charset="0"/>
                <a:cs typeface="Lato" panose="020F0502020204030203" pitchFamily="34" charset="0"/>
              </a:rPr>
              <a:t>But not until 6+ months after application file</a:t>
            </a:r>
          </a:p>
          <a:p>
            <a:pPr marL="742950" marR="0" lvl="1" indent="-285750">
              <a:spcBef>
                <a:spcPts val="0"/>
              </a:spcBef>
              <a:spcAft>
                <a:spcPts val="0"/>
              </a:spcAft>
              <a:buFont typeface="Courier New" panose="02070309020205020404" pitchFamily="49" charset="0"/>
              <a:buChar char="o"/>
            </a:pPr>
            <a:endParaRPr lang="en-US" sz="2400" dirty="0">
              <a:solidFill>
                <a:srgbClr val="1F1F1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023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19C93-6EFD-294F-985B-0CD90474C5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2846945" y="2878229"/>
            <a:ext cx="6870882" cy="1114424"/>
          </a:xfrm>
          <a:prstGeom prst="rect">
            <a:avLst/>
          </a:prstGeom>
        </p:spPr>
      </p:pic>
      <p:sp>
        <p:nvSpPr>
          <p:cNvPr id="10" name="Title 1">
            <a:extLst>
              <a:ext uri="{FF2B5EF4-FFF2-40B4-BE49-F238E27FC236}">
                <a16:creationId xmlns:a16="http://schemas.microsoft.com/office/drawing/2014/main" id="{315A3DAA-D1CD-2A4E-B1DF-FFD694B1AD4E}"/>
              </a:ext>
            </a:extLst>
          </p:cNvPr>
          <p:cNvSpPr txBox="1">
            <a:spLocks noGrp="1"/>
          </p:cNvSpPr>
          <p:nvPr>
            <p:ph type="title" idx="4294967295"/>
          </p:nvPr>
        </p:nvSpPr>
        <p:spPr>
          <a:xfrm>
            <a:off x="1145709" y="236223"/>
            <a:ext cx="10425805" cy="9663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Lato" panose="020F0502020204030203" pitchFamily="34" charset="0"/>
                <a:ea typeface="Lato" panose="020F0502020204030203" pitchFamily="34" charset="0"/>
                <a:cs typeface="Lato" panose="020F0502020204030203" pitchFamily="34" charset="0"/>
              </a:rPr>
              <a:t>The 1997 Flores Settlement Agreement</a:t>
            </a:r>
          </a:p>
        </p:txBody>
      </p:sp>
      <p:sp>
        <p:nvSpPr>
          <p:cNvPr id="6" name="Rounded Rectangle 5">
            <a:extLst>
              <a:ext uri="{FF2B5EF4-FFF2-40B4-BE49-F238E27FC236}">
                <a16:creationId xmlns:a16="http://schemas.microsoft.com/office/drawing/2014/main" id="{2AA56E9D-3133-1741-8EFC-7A8E6922374B}"/>
              </a:ext>
            </a:extLst>
          </p:cNvPr>
          <p:cNvSpPr/>
          <p:nvPr/>
        </p:nvSpPr>
        <p:spPr>
          <a:xfrm>
            <a:off x="1546578" y="1507045"/>
            <a:ext cx="10252939" cy="511473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Not created from rights-based framework, but the outcome of a lawsuit intended to stop egregious harms perpetrated against children by immigration officials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69215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Prioritizes reunification with family</a:t>
            </a:r>
          </a:p>
          <a:p>
            <a:pPr marL="69215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Creates tiered hierarchy of detention sites (least to most restrictive)</a:t>
            </a:r>
          </a:p>
          <a:p>
            <a:pPr marL="69215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Mandates adequate food, beds, outdoor time </a:t>
            </a:r>
          </a:p>
        </p:txBody>
      </p:sp>
    </p:spTree>
    <p:extLst>
      <p:ext uri="{BB962C8B-B14F-4D97-AF65-F5344CB8AC3E}">
        <p14:creationId xmlns:p14="http://schemas.microsoft.com/office/powerpoint/2010/main" val="15083270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a3b886-dcab-4cfc-9e37-88978e42450a">
      <Terms xmlns="http://schemas.microsoft.com/office/infopath/2007/PartnerControls"/>
    </lcf76f155ced4ddcb4097134ff3c332f>
    <TaxCatchAll xmlns="812e46ce-1cce-4aa9-9d9b-06b121d2b4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FC58E6DCB42A4B8DD9713EFEF28F60" ma:contentTypeVersion="16" ma:contentTypeDescription="Create a new document." ma:contentTypeScope="" ma:versionID="513c75cbdf3c3e0bbb6a6d5f452c13d1">
  <xsd:schema xmlns:xsd="http://www.w3.org/2001/XMLSchema" xmlns:xs="http://www.w3.org/2001/XMLSchema" xmlns:p="http://schemas.microsoft.com/office/2006/metadata/properties" xmlns:ns2="a0a3b886-dcab-4cfc-9e37-88978e42450a" xmlns:ns3="812e46ce-1cce-4aa9-9d9b-06b121d2b4ca" targetNamespace="http://schemas.microsoft.com/office/2006/metadata/properties" ma:root="true" ma:fieldsID="b23febcf070d5dd4fe9d6c16321b622c" ns2:_="" ns3:_="">
    <xsd:import namespace="a0a3b886-dcab-4cfc-9e37-88978e42450a"/>
    <xsd:import namespace="812e46ce-1cce-4aa9-9d9b-06b121d2b4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3b886-dcab-4cfc-9e37-88978e424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9646310-4e60-4735-bbfc-058618532f1d"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2e46ce-1cce-4aa9-9d9b-06b121d2b4c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0947fe0-4d86-4a9a-9e09-79c9e6c35a06}" ma:internalName="TaxCatchAll" ma:showField="CatchAllData" ma:web="812e46ce-1cce-4aa9-9d9b-06b121d2b4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E4E2DD-4649-4554-ACA0-D1AFFD18DF90}">
  <ds:schemaRefs>
    <ds:schemaRef ds:uri="http://schemas.microsoft.com/sharepoint/v3/contenttype/forms"/>
  </ds:schemaRefs>
</ds:datastoreItem>
</file>

<file path=customXml/itemProps2.xml><?xml version="1.0" encoding="utf-8"?>
<ds:datastoreItem xmlns:ds="http://schemas.openxmlformats.org/officeDocument/2006/customXml" ds:itemID="{361E5531-9A65-44A2-A76F-16422A0408CD}">
  <ds:schemaRefs>
    <ds:schemaRef ds:uri="http://schemas.microsoft.com/office/2006/metadata/properties"/>
    <ds:schemaRef ds:uri="http://schemas.microsoft.com/office/infopath/2007/PartnerControls"/>
    <ds:schemaRef ds:uri="a0a3b886-dcab-4cfc-9e37-88978e42450a"/>
    <ds:schemaRef ds:uri="812e46ce-1cce-4aa9-9d9b-06b121d2b4ca"/>
  </ds:schemaRefs>
</ds:datastoreItem>
</file>

<file path=customXml/itemProps3.xml><?xml version="1.0" encoding="utf-8"?>
<ds:datastoreItem xmlns:ds="http://schemas.openxmlformats.org/officeDocument/2006/customXml" ds:itemID="{EFE615D1-4F31-44BE-B450-1F8188D43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3b886-dcab-4cfc-9e37-88978e42450a"/>
    <ds:schemaRef ds:uri="812e46ce-1cce-4aa9-9d9b-06b121d2b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3479</TotalTime>
  <Words>4633</Words>
  <Application>Microsoft Office PowerPoint</Application>
  <PresentationFormat>Widescreen</PresentationFormat>
  <Paragraphs>287</Paragraphs>
  <Slides>36</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Calibri</vt:lpstr>
      <vt:lpstr>Calibri Light</vt:lpstr>
      <vt:lpstr>Courier New</vt:lpstr>
      <vt:lpstr>Helvetica</vt:lpstr>
      <vt:lpstr>Lato</vt:lpstr>
      <vt:lpstr>Merriweather</vt:lpstr>
      <vt:lpstr>open sans</vt:lpstr>
      <vt:lpstr>Symbol</vt:lpstr>
      <vt:lpstr>Wingdings</vt:lpstr>
      <vt:lpstr>Office Theme</vt:lpstr>
      <vt:lpstr>1_Office Theme</vt:lpstr>
      <vt:lpstr>Advancing Disability Rights for Unaccompanied Immigrant Children Within and Outside Government Custody</vt:lpstr>
      <vt:lpstr>YOUNG CENTER CHILD ADVOCATES</vt:lpstr>
      <vt:lpstr>Path of Custody of Unaccompanied Children</vt:lpstr>
      <vt:lpstr>Office of Refugee Resettlement (ORR)</vt:lpstr>
      <vt:lpstr>Range of Placements for Children in Custody</vt:lpstr>
      <vt:lpstr>The Numbers in 2022</vt:lpstr>
      <vt:lpstr>Legal Framework Awaiting  Children and Youth</vt:lpstr>
      <vt:lpstr>Rights of Asylum Seekers</vt:lpstr>
      <vt:lpstr>The 1997 Flores Settlement Agreement</vt:lpstr>
      <vt:lpstr>Trafficking Victims Protection Reauthorization Act (TVPRA)</vt:lpstr>
      <vt:lpstr>Section 504</vt:lpstr>
      <vt:lpstr>Policy Overview: The Problems We See Now</vt:lpstr>
      <vt:lpstr>Immigration is a disability justice issue</vt:lpstr>
      <vt:lpstr>Relevant cases: Lucas R. v. Azar (C.D. Cal)</vt:lpstr>
      <vt:lpstr>Relevant cases: Doe v. Shenandoah Valley Juvenile Center Commission (W.D. Va and 4th Cir.)</vt:lpstr>
      <vt:lpstr>Relevant cases: Doe v. Shenandoah Valley Juvenile Center Commission (W.D. Va and 4th Cir.)</vt:lpstr>
      <vt:lpstr>Relevant cases: A.F.B. v. Becerra</vt:lpstr>
      <vt:lpstr>What are SIRs?</vt:lpstr>
      <vt:lpstr>What behaviors can lead to an SIR</vt:lpstr>
      <vt:lpstr>SIRs can…</vt:lpstr>
      <vt:lpstr>Punishing Children’s Disabilities </vt:lpstr>
      <vt:lpstr>Education Issues In Custody</vt:lpstr>
      <vt:lpstr>Education Issues in Custody</vt:lpstr>
      <vt:lpstr>Education Issues in Custody</vt:lpstr>
      <vt:lpstr>Education Issues in Custody</vt:lpstr>
      <vt:lpstr>Trauma in Custody</vt:lpstr>
      <vt:lpstr>Trauma in Custody</vt:lpstr>
      <vt:lpstr>Trauma in Custody</vt:lpstr>
      <vt:lpstr>Education Issues out of Custody</vt:lpstr>
      <vt:lpstr>Education Issues: Language</vt:lpstr>
      <vt:lpstr>Education Issues: SIFE</vt:lpstr>
      <vt:lpstr>Education Issues: ORR File </vt:lpstr>
      <vt:lpstr>Access to Special Education</vt:lpstr>
      <vt:lpstr>Trauma and Special Education</vt:lpstr>
      <vt:lpstr>Hypothetical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Zimnik, Kennedy</cp:lastModifiedBy>
  <cp:revision>38</cp:revision>
  <dcterms:created xsi:type="dcterms:W3CDTF">2022-12-21T19:47:40Z</dcterms:created>
  <dcterms:modified xsi:type="dcterms:W3CDTF">2023-03-20T13:14:01Z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0x010100B1FC58E6DCB42A4B8DD9713EFEF28F60</vt:lpwstr>
  </property>
  <property fmtid="{D5CDD505-2E9C-101B-9397-08002B2CF9AE}" pid="3" name="MediaServiceImageTags">
    <vt:lpwstr/>
  </property>
</Properties>
</file>