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sldIdLst>
    <p:sldId id="341" r:id="rId2"/>
    <p:sldId id="1078" r:id="rId3"/>
    <p:sldId id="259" r:id="rId4"/>
    <p:sldId id="263" r:id="rId5"/>
    <p:sldId id="264" r:id="rId6"/>
    <p:sldId id="343" r:id="rId7"/>
    <p:sldId id="265" r:id="rId8"/>
    <p:sldId id="1070" r:id="rId9"/>
    <p:sldId id="445" r:id="rId10"/>
    <p:sldId id="446" r:id="rId11"/>
    <p:sldId id="266" r:id="rId12"/>
    <p:sldId id="267" r:id="rId13"/>
    <p:sldId id="269" r:id="rId14"/>
    <p:sldId id="442" r:id="rId15"/>
    <p:sldId id="443" r:id="rId16"/>
    <p:sldId id="460" r:id="rId17"/>
    <p:sldId id="1041" r:id="rId18"/>
    <p:sldId id="272" r:id="rId19"/>
    <p:sldId id="355" r:id="rId20"/>
    <p:sldId id="1055" r:id="rId21"/>
    <p:sldId id="1056" r:id="rId22"/>
    <p:sldId id="1057" r:id="rId23"/>
    <p:sldId id="486" r:id="rId24"/>
    <p:sldId id="275" r:id="rId25"/>
    <p:sldId id="277" r:id="rId26"/>
    <p:sldId id="279" r:id="rId27"/>
    <p:sldId id="280" r:id="rId28"/>
    <p:sldId id="282" r:id="rId29"/>
    <p:sldId id="283" r:id="rId30"/>
    <p:sldId id="284" r:id="rId31"/>
    <p:sldId id="285" r:id="rId32"/>
    <p:sldId id="287" r:id="rId33"/>
    <p:sldId id="288" r:id="rId34"/>
    <p:sldId id="289" r:id="rId35"/>
    <p:sldId id="502" r:id="rId36"/>
    <p:sldId id="503" r:id="rId37"/>
    <p:sldId id="524" r:id="rId38"/>
    <p:sldId id="521" r:id="rId39"/>
    <p:sldId id="295" r:id="rId40"/>
    <p:sldId id="1049" r:id="rId41"/>
    <p:sldId id="506" r:id="rId42"/>
    <p:sldId id="507" r:id="rId43"/>
    <p:sldId id="1059" r:id="rId44"/>
    <p:sldId id="501" r:id="rId45"/>
    <p:sldId id="525" r:id="rId46"/>
    <p:sldId id="539" r:id="rId47"/>
    <p:sldId id="353" r:id="rId48"/>
    <p:sldId id="1061" r:id="rId49"/>
    <p:sldId id="1063" r:id="rId50"/>
    <p:sldId id="1064" r:id="rId51"/>
    <p:sldId id="526" r:id="rId52"/>
    <p:sldId id="302" r:id="rId53"/>
    <p:sldId id="531" r:id="rId54"/>
    <p:sldId id="1065" r:id="rId55"/>
    <p:sldId id="386" r:id="rId56"/>
    <p:sldId id="387" r:id="rId57"/>
    <p:sldId id="305" r:id="rId58"/>
    <p:sldId id="306" r:id="rId59"/>
    <p:sldId id="535" r:id="rId60"/>
    <p:sldId id="308" r:id="rId61"/>
    <p:sldId id="1032" r:id="rId62"/>
    <p:sldId id="407" r:id="rId63"/>
    <p:sldId id="409" r:id="rId64"/>
    <p:sldId id="1039" r:id="rId65"/>
    <p:sldId id="1040" r:id="rId66"/>
    <p:sldId id="1038" r:id="rId67"/>
    <p:sldId id="482" r:id="rId68"/>
    <p:sldId id="483" r:id="rId69"/>
    <p:sldId id="1071" r:id="rId70"/>
    <p:sldId id="1072" r:id="rId71"/>
    <p:sldId id="1073" r:id="rId72"/>
    <p:sldId id="1074" r:id="rId73"/>
    <p:sldId id="1075" r:id="rId74"/>
    <p:sldId id="1076" r:id="rId75"/>
    <p:sldId id="1079" r:id="rId76"/>
    <p:sldId id="310" r:id="rId77"/>
    <p:sldId id="312" r:id="rId78"/>
    <p:sldId id="313" r:id="rId79"/>
    <p:sldId id="1080" r:id="rId80"/>
    <p:sldId id="337" r:id="rId81"/>
    <p:sldId id="338" r:id="rId82"/>
    <p:sldId id="1068" r:id="rId83"/>
    <p:sldId id="383" r:id="rId84"/>
    <p:sldId id="1081" r:id="rId85"/>
    <p:sldId id="340"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AA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80751" autoAdjust="0"/>
  </p:normalViewPr>
  <p:slideViewPr>
    <p:cSldViewPr snapToGrid="0">
      <p:cViewPr varScale="1">
        <p:scale>
          <a:sx n="85" d="100"/>
          <a:sy n="85" d="100"/>
        </p:scale>
        <p:origin x="342" y="84"/>
      </p:cViewPr>
      <p:guideLst/>
    </p:cSldViewPr>
  </p:slideViewPr>
  <p:outlineViewPr>
    <p:cViewPr>
      <p:scale>
        <a:sx n="33" d="100"/>
        <a:sy n="33" d="100"/>
      </p:scale>
      <p:origin x="0" y="-194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52CFB5-C86E-4363-AAEE-F6E41D079E41}" type="datetimeFigureOut">
              <a:rPr lang="en-US" smtClean="0"/>
              <a:t>3/3/2023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7B24D-9184-4694-AB89-E4207AD5A2E1}" type="slidenum">
              <a:rPr lang="en-US" smtClean="0"/>
              <a:t>‹#›</a:t>
            </a:fld>
            <a:endParaRPr lang="en-US"/>
          </a:p>
        </p:txBody>
      </p:sp>
    </p:spTree>
    <p:extLst>
      <p:ext uri="{BB962C8B-B14F-4D97-AF65-F5344CB8AC3E}">
        <p14:creationId xmlns:p14="http://schemas.microsoft.com/office/powerpoint/2010/main" val="195208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51F0B-735B-444E-85A8-F212E63B761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58207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C7B24D-9184-4694-AB89-E4207AD5A2E1}" type="slidenum">
              <a:rPr lang="en-US" smtClean="0"/>
              <a:t>78</a:t>
            </a:fld>
            <a:endParaRPr lang="en-US"/>
          </a:p>
        </p:txBody>
      </p:sp>
    </p:spTree>
    <p:extLst>
      <p:ext uri="{BB962C8B-B14F-4D97-AF65-F5344CB8AC3E}">
        <p14:creationId xmlns:p14="http://schemas.microsoft.com/office/powerpoint/2010/main" val="294888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AEEC4-7EE5-4111-8976-EBBB6AD9F08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78679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i="1" dirty="0"/>
              <a:t>Guckenburg v. Boston University</a:t>
            </a:r>
            <a:r>
              <a:rPr lang="en-US" dirty="0"/>
              <a:t>, 974 F.Supp. 106 (D.Ma. 1997).</a:t>
            </a:r>
          </a:p>
          <a:p>
            <a:endParaRPr lang="en-US" dirty="0"/>
          </a:p>
        </p:txBody>
      </p:sp>
      <p:sp>
        <p:nvSpPr>
          <p:cNvPr id="4" name="Slide Number Placeholder 3"/>
          <p:cNvSpPr>
            <a:spLocks noGrp="1"/>
          </p:cNvSpPr>
          <p:nvPr>
            <p:ph type="sldNum" sz="quarter" idx="10"/>
          </p:nvPr>
        </p:nvSpPr>
        <p:spPr/>
        <p:txBody>
          <a:bodyPr/>
          <a:lstStyle/>
          <a:p>
            <a:fld id="{2DC7B24D-9184-4694-AB89-E4207AD5A2E1}" type="slidenum">
              <a:rPr lang="en-US" smtClean="0"/>
              <a:t>14</a:t>
            </a:fld>
            <a:endParaRPr lang="en-US" dirty="0"/>
          </a:p>
        </p:txBody>
      </p:sp>
    </p:spTree>
    <p:extLst>
      <p:ext uri="{BB962C8B-B14F-4D97-AF65-F5344CB8AC3E}">
        <p14:creationId xmlns:p14="http://schemas.microsoft.com/office/powerpoint/2010/main" val="263963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7B72-8F64-4B27-A76A-BDBBB030D689}" type="slidenum">
              <a:rPr lang="en-US" smtClean="0"/>
              <a:t>15</a:t>
            </a:fld>
            <a:endParaRPr lang="en-US" dirty="0"/>
          </a:p>
        </p:txBody>
      </p:sp>
    </p:spTree>
    <p:extLst>
      <p:ext uri="{BB962C8B-B14F-4D97-AF65-F5344CB8AC3E}">
        <p14:creationId xmlns:p14="http://schemas.microsoft.com/office/powerpoint/2010/main" val="1437819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28 C.F.R. § 35.160(b)(2).</a:t>
            </a:r>
          </a:p>
        </p:txBody>
      </p:sp>
      <p:sp>
        <p:nvSpPr>
          <p:cNvPr id="4" name="Slide Number Placeholder 3"/>
          <p:cNvSpPr>
            <a:spLocks noGrp="1"/>
          </p:cNvSpPr>
          <p:nvPr>
            <p:ph type="sldNum" sz="quarter" idx="10"/>
          </p:nvPr>
        </p:nvSpPr>
        <p:spPr/>
        <p:txBody>
          <a:bodyPr/>
          <a:lstStyle/>
          <a:p>
            <a:fld id="{2DC7B24D-9184-4694-AB89-E4207AD5A2E1}" type="slidenum">
              <a:rPr lang="en-US" smtClean="0"/>
              <a:t>21</a:t>
            </a:fld>
            <a:endParaRPr lang="en-US"/>
          </a:p>
        </p:txBody>
      </p:sp>
    </p:spTree>
    <p:extLst>
      <p:ext uri="{BB962C8B-B14F-4D97-AF65-F5344CB8AC3E}">
        <p14:creationId xmlns:p14="http://schemas.microsoft.com/office/powerpoint/2010/main" val="779265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C7B24D-9184-4694-AB89-E4207AD5A2E1}" type="slidenum">
              <a:rPr lang="en-US" smtClean="0"/>
              <a:t>35</a:t>
            </a:fld>
            <a:endParaRPr lang="en-US"/>
          </a:p>
        </p:txBody>
      </p:sp>
    </p:spTree>
    <p:extLst>
      <p:ext uri="{BB962C8B-B14F-4D97-AF65-F5344CB8AC3E}">
        <p14:creationId xmlns:p14="http://schemas.microsoft.com/office/powerpoint/2010/main" val="63736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51F0B-735B-444E-85A8-F212E63B7619}" type="slidenum">
              <a:rPr lang="en-US" smtClean="0"/>
              <a:pPr/>
              <a:t>39</a:t>
            </a:fld>
            <a:endParaRPr lang="en-US"/>
          </a:p>
        </p:txBody>
      </p:sp>
    </p:spTree>
    <p:extLst>
      <p:ext uri="{BB962C8B-B14F-4D97-AF65-F5344CB8AC3E}">
        <p14:creationId xmlns:p14="http://schemas.microsoft.com/office/powerpoint/2010/main" val="244040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What do you think is going on?</a:t>
            </a:r>
          </a:p>
          <a:p>
            <a:r>
              <a:rPr lang="en-US" dirty="0"/>
              <a:t>2. What is the prognosis?</a:t>
            </a:r>
          </a:p>
          <a:p>
            <a:r>
              <a:rPr lang="en-US" dirty="0"/>
              <a:t>3. What are the next steps?</a:t>
            </a:r>
          </a:p>
          <a:p>
            <a:r>
              <a:rPr lang="en-US" dirty="0"/>
              <a:t>4. What kind of test will be performed.</a:t>
            </a:r>
          </a:p>
        </p:txBody>
      </p:sp>
      <p:sp>
        <p:nvSpPr>
          <p:cNvPr id="4" name="Slide Number Placeholder 3"/>
          <p:cNvSpPr>
            <a:spLocks noGrp="1"/>
          </p:cNvSpPr>
          <p:nvPr>
            <p:ph type="sldNum" sz="quarter" idx="10"/>
          </p:nvPr>
        </p:nvSpPr>
        <p:spPr/>
        <p:txBody>
          <a:bodyPr/>
          <a:lstStyle/>
          <a:p>
            <a:pPr defTabSz="914350"/>
            <a:fld id="{C8854A60-138C-44ED-8F58-C08CA18BB181}" type="slidenum">
              <a:rPr lang="en-US">
                <a:solidFill>
                  <a:prstClr val="black"/>
                </a:solidFill>
                <a:latin typeface="Calibri" panose="020F0502020204030204"/>
              </a:rPr>
              <a:pPr defTabSz="914350"/>
              <a:t>62</a:t>
            </a:fld>
            <a:endParaRPr lang="en-US">
              <a:solidFill>
                <a:prstClr val="black"/>
              </a:solidFill>
              <a:latin typeface="Calibri" panose="020F0502020204030204"/>
            </a:endParaRPr>
          </a:p>
        </p:txBody>
      </p:sp>
    </p:spTree>
    <p:extLst>
      <p:ext uri="{BB962C8B-B14F-4D97-AF65-F5344CB8AC3E}">
        <p14:creationId xmlns:p14="http://schemas.microsoft.com/office/powerpoint/2010/main" val="3873562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14350"/>
            <a:fld id="{3A636448-A2C9-49F2-9B2C-1EC51AABAC4F}" type="slidenum">
              <a:rPr lang="en-US">
                <a:solidFill>
                  <a:prstClr val="black"/>
                </a:solidFill>
                <a:latin typeface="Calibri" panose="020F0502020204030204"/>
              </a:rPr>
              <a:pPr defTabSz="914350"/>
              <a:t>63</a:t>
            </a:fld>
            <a:endParaRPr lang="en-US">
              <a:solidFill>
                <a:prstClr val="black"/>
              </a:solidFill>
              <a:latin typeface="Calibri" panose="020F0502020204030204"/>
            </a:endParaRPr>
          </a:p>
        </p:txBody>
      </p:sp>
    </p:spTree>
    <p:extLst>
      <p:ext uri="{BB962C8B-B14F-4D97-AF65-F5344CB8AC3E}">
        <p14:creationId xmlns:p14="http://schemas.microsoft.com/office/powerpoint/2010/main" val="1098143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C2DA0C-B2B9-4569-AA31-E99640E75A95}" type="datetime1">
              <a:rPr lang="en-US" smtClean="0"/>
              <a:t>3/3/2023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55061D-7EB3-4F6B-8B96-97CF8B996C62}" type="slidenum">
              <a:rPr lang="en-US" smtClean="0"/>
              <a:t>‹#›</a:t>
            </a:fld>
            <a:endParaRPr lang="en-US"/>
          </a:p>
        </p:txBody>
      </p:sp>
    </p:spTree>
    <p:extLst>
      <p:ext uri="{BB962C8B-B14F-4D97-AF65-F5344CB8AC3E}">
        <p14:creationId xmlns:p14="http://schemas.microsoft.com/office/powerpoint/2010/main" val="29626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5D463D-959C-4D1A-97CE-F894B6A97789}" type="datetime1">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5061D-7EB3-4F6B-8B96-97CF8B996C62}" type="slidenum">
              <a:rPr lang="en-US" smtClean="0"/>
              <a:t>‹#›</a:t>
            </a:fld>
            <a:endParaRPr lang="en-US"/>
          </a:p>
        </p:txBody>
      </p:sp>
    </p:spTree>
    <p:extLst>
      <p:ext uri="{BB962C8B-B14F-4D97-AF65-F5344CB8AC3E}">
        <p14:creationId xmlns:p14="http://schemas.microsoft.com/office/powerpoint/2010/main" val="17242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CC95A2-3CEB-41D9-AEDB-C6C13D3611EB}" type="datetime1">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5061D-7EB3-4F6B-8B96-97CF8B996C62}" type="slidenum">
              <a:rPr lang="en-US" smtClean="0"/>
              <a:t>‹#›</a:t>
            </a:fld>
            <a:endParaRPr lang="en-US"/>
          </a:p>
        </p:txBody>
      </p:sp>
    </p:spTree>
    <p:extLst>
      <p:ext uri="{BB962C8B-B14F-4D97-AF65-F5344CB8AC3E}">
        <p14:creationId xmlns:p14="http://schemas.microsoft.com/office/powerpoint/2010/main" val="3395462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3F183-B4FA-4386-A319-6E7D840F3581}" type="datetime1">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5061D-7EB3-4F6B-8B96-97CF8B996C62}" type="slidenum">
              <a:rPr lang="en-US" smtClean="0"/>
              <a:t>‹#›</a:t>
            </a:fld>
            <a:endParaRPr lang="en-US"/>
          </a:p>
        </p:txBody>
      </p:sp>
    </p:spTree>
    <p:extLst>
      <p:ext uri="{BB962C8B-B14F-4D97-AF65-F5344CB8AC3E}">
        <p14:creationId xmlns:p14="http://schemas.microsoft.com/office/powerpoint/2010/main" val="422557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18A3A0-3BF0-43AE-A106-63600B47B1C5}" type="datetime1">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5061D-7EB3-4F6B-8B96-97CF8B996C62}"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23345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7F230BF-645C-4362-9A2F-CE1714039DCA}" type="datetime1">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5061D-7EB3-4F6B-8B96-97CF8B996C62}"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628461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46FDCAB-969E-4572-934C-407D3544BE80}" type="datetime1">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5061D-7EB3-4F6B-8B96-97CF8B996C62}"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60274623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E83513-CACA-4BB3-BD0B-0548647C0BD9}" type="datetime1">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5061D-7EB3-4F6B-8B96-97CF8B996C62}" type="slidenum">
              <a:rPr lang="en-US" smtClean="0"/>
              <a:t>‹#›</a:t>
            </a:fld>
            <a:endParaRPr lang="en-US"/>
          </a:p>
        </p:txBody>
      </p:sp>
    </p:spTree>
    <p:extLst>
      <p:ext uri="{BB962C8B-B14F-4D97-AF65-F5344CB8AC3E}">
        <p14:creationId xmlns:p14="http://schemas.microsoft.com/office/powerpoint/2010/main" val="354046158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078551-C039-49A4-A0C4-03E06ACFB590}" type="datetime1">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5061D-7EB3-4F6B-8B96-97CF8B996C62}"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29920309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B5091-614B-4FB8-BADF-6FFFE120CA1A}" type="datetime1">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5061D-7EB3-4F6B-8B96-97CF8B996C62}" type="slidenum">
              <a:rPr lang="en-US" smtClean="0"/>
              <a:t>‹#›</a:t>
            </a:fld>
            <a:endParaRPr lang="en-US"/>
          </a:p>
        </p:txBody>
      </p:sp>
    </p:spTree>
    <p:extLst>
      <p:ext uri="{BB962C8B-B14F-4D97-AF65-F5344CB8AC3E}">
        <p14:creationId xmlns:p14="http://schemas.microsoft.com/office/powerpoint/2010/main" val="402029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FF5D21F-30A4-4B57-A998-2FD1C2D40F5E}" type="datetime1">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5061D-7EB3-4F6B-8B96-97CF8B996C62}" type="slidenum">
              <a:rPr lang="en-US" smtClean="0"/>
              <a:t>‹#›</a:t>
            </a:fld>
            <a:endParaRPr lang="en-US"/>
          </a:p>
        </p:txBody>
      </p:sp>
    </p:spTree>
    <p:extLst>
      <p:ext uri="{BB962C8B-B14F-4D97-AF65-F5344CB8AC3E}">
        <p14:creationId xmlns:p14="http://schemas.microsoft.com/office/powerpoint/2010/main" val="405408693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A46033-777D-4C99-ADF6-F3977CD9939D}" type="datetime1">
              <a:rPr lang="en-US" smtClean="0"/>
              <a:t>3/3/2023</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55061D-7EB3-4F6B-8B96-97CF8B996C62}"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4298980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CA4D8513-E093-4717-9EF1-44B721BF03B8}" type="datetime1">
              <a:rPr lang="en-US" smtClean="0"/>
              <a:t>3/3/2023</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5955061D-7EB3-4F6B-8B96-97CF8B996C62}" type="slidenum">
              <a:rPr lang="en-US" smtClean="0"/>
              <a:t>‹#›</a:t>
            </a:fld>
            <a:endParaRPr lang="en-US"/>
          </a:p>
        </p:txBody>
      </p:sp>
    </p:spTree>
    <p:extLst>
      <p:ext uri="{BB962C8B-B14F-4D97-AF65-F5344CB8AC3E}">
        <p14:creationId xmlns:p14="http://schemas.microsoft.com/office/powerpoint/2010/main" val="1135575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da.gov/brookside_rehab_sa.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221;&#40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ada.gov/arlington_co_sheriff_sa.html" TargetMode="External"/><Relationship Id="rId2" Type="http://schemas.openxmlformats.org/officeDocument/2006/relationships/hyperlink" Target="https://www.ada.gov/fairfax_nursing_ctr_sa.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www.hhs.gov/about/news/2022/07/29/hhs-and-doj-issue-guidance-on-nondiscrimination-in-telehealth-the-week-of-the-32nd-anniversary-of-the-americans-with-disabilities-act-ada.htm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www.justice.gov/usao-edva/pr/commonwealth-health-rehab-center-agrees-settle-claim-it-failed-provide-effectiv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archive.ada.gov/COSM.htm" TargetMode="External"/><Relationship Id="rId4" Type="http://schemas.openxmlformats.org/officeDocument/2006/relationships/hyperlink" Target="https://archive.ada.gov/spotsylvania_sa.html"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s://www.hhs.gov/about/news/2022/03/30/settlement-agreement-reached-with-ri-department-of-children-youth-families-to-address-discrimination-against-parents-with-disabilities.html" TargetMode="External"/><Relationship Id="rId2" Type="http://schemas.openxmlformats.org/officeDocument/2006/relationships/hyperlink" Target="https://www.hhs.gov/about/news/2022/11/09/hhs-office-for-civil-rights-takes-action-to-ensure-effective-communication-for-those-who-are-deaf-or-hard-of-hear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www.hhs.gov/ocr/complaints/index.html" TargetMode="External"/><Relationship Id="rId2" Type="http://schemas.openxmlformats.org/officeDocument/2006/relationships/hyperlink" Target="https://civilrights.justice.gov/"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mailto:John.Thompson@hhs.gov" TargetMode="External"/><Relationship Id="rId2" Type="http://schemas.openxmlformats.org/officeDocument/2006/relationships/hyperlink" Target="mailto:Steve.gordon@usdoj.gov" TargetMode="External"/><Relationship Id="rId1" Type="http://schemas.openxmlformats.org/officeDocument/2006/relationships/slideLayout" Target="../slideLayouts/slideLayout2.xml"/><Relationship Id="rId4" Type="http://schemas.openxmlformats.org/officeDocument/2006/relationships/hyperlink" Target="mailto:Lisa.bothwell@acl.hhs.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161E2-E9E6-4D12-BD24-C9C38E421A09}"/>
              </a:ext>
            </a:extLst>
          </p:cNvPr>
          <p:cNvSpPr>
            <a:spLocks noGrp="1"/>
          </p:cNvSpPr>
          <p:nvPr>
            <p:ph type="title"/>
          </p:nvPr>
        </p:nvSpPr>
        <p:spPr>
          <a:xfrm>
            <a:off x="609600" y="274637"/>
            <a:ext cx="10972800" cy="1624079"/>
          </a:xfrm>
        </p:spPr>
        <p:txBody>
          <a:bodyPr>
            <a:noAutofit/>
          </a:bodyPr>
          <a:lstStyle/>
          <a:p>
            <a:pPr algn="ctr"/>
            <a:r>
              <a:rPr kumimoji="0" lang="en-US" sz="4000" b="1" i="0" u="none" strike="noStrike" kern="1200" cap="none" spc="0" normalizeH="0" baseline="0" noProof="0" dirty="0">
                <a:ln>
                  <a:noFill/>
                </a:ln>
                <a:solidFill>
                  <a:schemeClr val="accent4">
                    <a:lumMod val="50000"/>
                  </a:schemeClr>
                </a:solidFill>
                <a:effectLst>
                  <a:outerShdw blurRad="38100" dist="38100" dir="2700000" algn="tl">
                    <a:srgbClr val="000000">
                      <a:alpha val="43137"/>
                    </a:srgbClr>
                  </a:outerShdw>
                </a:effectLst>
                <a:uLnTx/>
                <a:uFillTx/>
                <a:latin typeface="Calibri"/>
              </a:rPr>
              <a:t>Accessible Information and Effective Communication in Healthcare Settings</a:t>
            </a:r>
            <a:endParaRPr lang="en-US" sz="4000" dirty="0">
              <a:solidFill>
                <a:schemeClr val="accent4">
                  <a:lumMod val="50000"/>
                </a:schemeClr>
              </a:solidFill>
              <a:effectLst>
                <a:outerShdw blurRad="38100" dist="38100" dir="2700000" algn="tl">
                  <a:srgbClr val="000000">
                    <a:alpha val="43137"/>
                  </a:srgbClr>
                </a:outerShdw>
              </a:effectLst>
            </a:endParaRPr>
          </a:p>
        </p:txBody>
      </p:sp>
      <p:sp>
        <p:nvSpPr>
          <p:cNvPr id="5123" name="Rectangle 3"/>
          <p:cNvSpPr>
            <a:spLocks noGrp="1" noChangeArrowheads="1"/>
          </p:cNvSpPr>
          <p:nvPr>
            <p:ph type="body" idx="1"/>
          </p:nvPr>
        </p:nvSpPr>
        <p:spPr/>
        <p:txBody>
          <a:bodyPr/>
          <a:lstStyle/>
          <a:p>
            <a:pPr marR="0" eaLnBrk="1" hangingPunct="1">
              <a:lnSpc>
                <a:spcPct val="60000"/>
              </a:lnSpc>
            </a:pPr>
            <a:endParaRPr lang="en-US" sz="1500" dirty="0"/>
          </a:p>
          <a:p>
            <a:pPr marL="109728" marR="0" indent="0" eaLnBrk="1" hangingPunct="1">
              <a:lnSpc>
                <a:spcPct val="60000"/>
              </a:lnSpc>
              <a:buNone/>
            </a:pPr>
            <a:r>
              <a:rPr lang="en-US" sz="3400" dirty="0">
                <a:solidFill>
                  <a:srgbClr val="262626"/>
                </a:solidFill>
              </a:rPr>
              <a:t> </a:t>
            </a:r>
            <a:br>
              <a:rPr lang="en-US" sz="3400" dirty="0">
                <a:solidFill>
                  <a:srgbClr val="262626"/>
                </a:solidFill>
              </a:rPr>
            </a:br>
            <a:endParaRPr lang="en-US" sz="3400" dirty="0">
              <a:solidFill>
                <a:srgbClr val="262626"/>
              </a:solidFill>
            </a:endParaRPr>
          </a:p>
          <a:p>
            <a:pPr marR="0" eaLnBrk="1" hangingPunct="1">
              <a:lnSpc>
                <a:spcPct val="60000"/>
              </a:lnSpc>
            </a:pPr>
            <a:endParaRPr lang="en-US" sz="1500" dirty="0"/>
          </a:p>
          <a:p>
            <a:pPr marR="0" eaLnBrk="1" hangingPunct="1">
              <a:lnSpc>
                <a:spcPct val="60000"/>
              </a:lnSpc>
            </a:pPr>
            <a:endParaRPr lang="en-US" sz="1500" dirty="0"/>
          </a:p>
          <a:p>
            <a:pPr marR="0" eaLnBrk="1" hangingPunct="1">
              <a:lnSpc>
                <a:spcPct val="60000"/>
              </a:lnSpc>
            </a:pPr>
            <a:endParaRPr lang="en-US" sz="1500" dirty="0"/>
          </a:p>
          <a:p>
            <a:pPr marL="109728" marR="0" indent="0" eaLnBrk="1" hangingPunct="1">
              <a:lnSpc>
                <a:spcPct val="60000"/>
              </a:lnSpc>
              <a:buNone/>
            </a:pPr>
            <a:r>
              <a:rPr lang="en-US" sz="1500" dirty="0"/>
              <a:t>		</a:t>
            </a:r>
          </a:p>
        </p:txBody>
      </p:sp>
      <p:pic>
        <p:nvPicPr>
          <p:cNvPr id="5124" name="Picture 4" descr="US Department of Justice logo"/>
          <p:cNvPicPr>
            <a:picLocks noChangeAspect="1"/>
          </p:cNvPicPr>
          <p:nvPr/>
        </p:nvPicPr>
        <p:blipFill>
          <a:blip r:embed="rId2" cstate="print"/>
          <a:srcRect/>
          <a:stretch>
            <a:fillRect/>
          </a:stretch>
        </p:blipFill>
        <p:spPr bwMode="auto">
          <a:xfrm>
            <a:off x="2694237" y="2299370"/>
            <a:ext cx="2999854" cy="2999854"/>
          </a:xfrm>
          <a:prstGeom prst="rect">
            <a:avLst/>
          </a:prstGeom>
          <a:noFill/>
          <a:ln w="9525">
            <a:noFill/>
            <a:miter lim="800000"/>
            <a:headEnd/>
            <a:tailEnd/>
          </a:ln>
        </p:spPr>
      </p:pic>
      <p:pic>
        <p:nvPicPr>
          <p:cNvPr id="3" name="Picture 2" descr="U.S. Department of Health and Human Services logo">
            <a:extLst>
              <a:ext uri="{FF2B5EF4-FFF2-40B4-BE49-F238E27FC236}">
                <a16:creationId xmlns:a16="http://schemas.microsoft.com/office/drawing/2014/main" id="{250434EB-AF9E-4074-841F-442994289101}"/>
              </a:ext>
            </a:extLst>
          </p:cNvPr>
          <p:cNvPicPr>
            <a:picLocks noChangeAspect="1"/>
          </p:cNvPicPr>
          <p:nvPr/>
        </p:nvPicPr>
        <p:blipFill>
          <a:blip r:embed="rId3"/>
          <a:stretch>
            <a:fillRect/>
          </a:stretch>
        </p:blipFill>
        <p:spPr>
          <a:xfrm>
            <a:off x="7361484" y="2918017"/>
            <a:ext cx="1726217" cy="1762559"/>
          </a:xfrm>
          <a:prstGeom prst="rect">
            <a:avLst/>
          </a:prstGeom>
        </p:spPr>
      </p:pic>
    </p:spTree>
    <p:extLst>
      <p:ext uri="{BB962C8B-B14F-4D97-AF65-F5344CB8AC3E}">
        <p14:creationId xmlns:p14="http://schemas.microsoft.com/office/powerpoint/2010/main" val="418226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C9EA98D-8C81-49A9-9D3D-35F5B505BFB7}"/>
              </a:ext>
            </a:extLst>
          </p:cNvPr>
          <p:cNvSpPr>
            <a:spLocks noGrp="1"/>
          </p:cNvSpPr>
          <p:nvPr>
            <p:ph type="sldNum" sz="quarter" idx="12"/>
          </p:nvPr>
        </p:nvSpPr>
        <p:spPr/>
        <p:txBody>
          <a:bodyPr/>
          <a:lstStyle/>
          <a:p>
            <a:fld id="{5955061D-7EB3-4F6B-8B96-97CF8B996C62}" type="slidenum">
              <a:rPr lang="en-US" smtClean="0"/>
              <a:t>10</a:t>
            </a:fld>
            <a:endParaRPr lang="en-US"/>
          </a:p>
        </p:txBody>
      </p:sp>
      <p:sp>
        <p:nvSpPr>
          <p:cNvPr id="2" name="Content Placeholder 1">
            <a:extLst>
              <a:ext uri="{FF2B5EF4-FFF2-40B4-BE49-F238E27FC236}">
                <a16:creationId xmlns:a16="http://schemas.microsoft.com/office/drawing/2014/main" id="{45DD00EF-C59A-4C90-B1DC-599AF20886EC}"/>
              </a:ext>
            </a:extLst>
          </p:cNvPr>
          <p:cNvSpPr>
            <a:spLocks noGrp="1"/>
          </p:cNvSpPr>
          <p:nvPr>
            <p:ph idx="1"/>
          </p:nvPr>
        </p:nvSpPr>
        <p:spPr/>
        <p:txBody>
          <a:bodyPr>
            <a:normAutofit/>
          </a:bodyPr>
          <a:lstStyle/>
          <a:p>
            <a:pPr marL="109728" indent="0">
              <a:buNone/>
            </a:pPr>
            <a:r>
              <a:rPr lang="en-US" sz="4000" dirty="0"/>
              <a:t>Both privately operated and state operated SNFs are covered by the ADA. SNFs that receive financial assistance from the Federal government are covered under Sections 504 and 1557.</a:t>
            </a:r>
          </a:p>
        </p:txBody>
      </p:sp>
      <p:sp>
        <p:nvSpPr>
          <p:cNvPr id="4" name="Title 3">
            <a:extLst>
              <a:ext uri="{FF2B5EF4-FFF2-40B4-BE49-F238E27FC236}">
                <a16:creationId xmlns:a16="http://schemas.microsoft.com/office/drawing/2014/main" id="{E11EF057-8703-4710-BCEC-69BD785EDAB5}"/>
              </a:ext>
            </a:extLst>
          </p:cNvPr>
          <p:cNvSpPr>
            <a:spLocks noGrp="1"/>
          </p:cNvSpPr>
          <p:nvPr>
            <p:ph type="title"/>
          </p:nvPr>
        </p:nvSpPr>
        <p:spPr/>
        <p:txBody>
          <a:bodyPr/>
          <a:lstStyle/>
          <a:p>
            <a:pPr algn="ctr"/>
            <a:r>
              <a:rPr lang="en-US" dirty="0"/>
              <a:t>Answer 1</a:t>
            </a:r>
          </a:p>
        </p:txBody>
      </p:sp>
    </p:spTree>
    <p:extLst>
      <p:ext uri="{BB962C8B-B14F-4D97-AF65-F5344CB8AC3E}">
        <p14:creationId xmlns:p14="http://schemas.microsoft.com/office/powerpoint/2010/main" val="104629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11</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Definition of Disability</a:t>
            </a:r>
          </a:p>
        </p:txBody>
      </p:sp>
      <p:sp>
        <p:nvSpPr>
          <p:cNvPr id="5" name="Content Placeholder 4"/>
          <p:cNvSpPr>
            <a:spLocks noGrp="1"/>
          </p:cNvSpPr>
          <p:nvPr>
            <p:ph sz="quarter" idx="1"/>
          </p:nvPr>
        </p:nvSpPr>
        <p:spPr/>
        <p:txBody>
          <a:bodyPr>
            <a:noAutofit/>
          </a:bodyPr>
          <a:lstStyle/>
          <a:p>
            <a:r>
              <a:rPr lang="en-US" sz="3100" dirty="0"/>
              <a:t>A physical or mental impairment that substantially limits one or more major life activities (</a:t>
            </a:r>
            <a:r>
              <a:rPr lang="en-US" sz="3100" i="1" dirty="0"/>
              <a:t>e.g</a:t>
            </a:r>
            <a:r>
              <a:rPr lang="en-US" sz="3100" dirty="0"/>
              <a:t>., hearing, seeing, walking or operation of bodily function such as immune system).</a:t>
            </a:r>
          </a:p>
          <a:p>
            <a:r>
              <a:rPr lang="en-US" sz="3100" dirty="0"/>
              <a:t>A record of such an impairment.</a:t>
            </a:r>
          </a:p>
          <a:p>
            <a:r>
              <a:rPr lang="en-US" sz="3100" dirty="0"/>
              <a:t>Being regarded as having such an impairment.</a:t>
            </a:r>
          </a:p>
          <a:p>
            <a:pPr marL="0" indent="0">
              <a:buNone/>
            </a:pPr>
            <a:r>
              <a:rPr lang="en-US" sz="3100" dirty="0"/>
              <a:t>42 U.S.C. § 12102</a:t>
            </a:r>
          </a:p>
        </p:txBody>
      </p:sp>
    </p:spTree>
    <p:extLst>
      <p:ext uri="{BB962C8B-B14F-4D97-AF65-F5344CB8AC3E}">
        <p14:creationId xmlns:p14="http://schemas.microsoft.com/office/powerpoint/2010/main" val="477607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12</a:t>
            </a:fld>
            <a:endParaRPr lang="en-US">
              <a:solidFill>
                <a:srgbClr val="8CADAE">
                  <a:shade val="75000"/>
                </a:srgbClr>
              </a:solidFill>
            </a:endParaRPr>
          </a:p>
        </p:txBody>
      </p:sp>
      <p:sp>
        <p:nvSpPr>
          <p:cNvPr id="2" name="Title 1"/>
          <p:cNvSpPr>
            <a:spLocks noGrp="1"/>
          </p:cNvSpPr>
          <p:nvPr>
            <p:ph type="title"/>
          </p:nvPr>
        </p:nvSpPr>
        <p:spPr/>
        <p:txBody>
          <a:bodyPr>
            <a:normAutofit fontScale="90000"/>
          </a:bodyPr>
          <a:lstStyle/>
          <a:p>
            <a:pPr algn="ctr"/>
            <a:r>
              <a:rPr lang="en-US" dirty="0">
                <a:solidFill>
                  <a:schemeClr val="tx1"/>
                </a:solidFill>
              </a:rPr>
              <a:t>Major Life Activities Include, but are not Limited to:</a:t>
            </a:r>
          </a:p>
        </p:txBody>
      </p:sp>
      <p:sp>
        <p:nvSpPr>
          <p:cNvPr id="5" name="Content Placeholder 4"/>
          <p:cNvSpPr>
            <a:spLocks noGrp="1"/>
          </p:cNvSpPr>
          <p:nvPr>
            <p:ph sz="quarter" idx="1"/>
          </p:nvPr>
        </p:nvSpPr>
        <p:spPr>
          <a:xfrm>
            <a:off x="589685" y="1417638"/>
            <a:ext cx="10972800" cy="4525963"/>
          </a:xfrm>
        </p:spPr>
        <p:txBody>
          <a:bodyPr>
            <a:normAutofit fontScale="85000" lnSpcReduction="20000"/>
          </a:bodyPr>
          <a:lstStyle/>
          <a:p>
            <a:r>
              <a:rPr lang="en-US" sz="3600" dirty="0"/>
              <a:t>Caring for oneself, performing manual tasks, seeing, hearing, eating, sleeping, walking, standing, lifting, bending, speaking, breathing, learning, reading, concentrating, thinking, communicating, and working.</a:t>
            </a:r>
          </a:p>
          <a:p>
            <a:endParaRPr lang="en-US" sz="3600" dirty="0"/>
          </a:p>
          <a:p>
            <a:r>
              <a:rPr lang="en-US" sz="3600" dirty="0"/>
              <a:t>A major life activity also includes the operation of a major bodily function, including but not limited to, functions of the immune system, normal cell growth, digestive, bowel, bladder, neurological, brain, respiratory, circulatory, endocrine, and reproductive functions.</a:t>
            </a:r>
          </a:p>
        </p:txBody>
      </p:sp>
    </p:spTree>
    <p:extLst>
      <p:ext uri="{BB962C8B-B14F-4D97-AF65-F5344CB8AC3E}">
        <p14:creationId xmlns:p14="http://schemas.microsoft.com/office/powerpoint/2010/main" val="2753888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13</a:t>
            </a:fld>
            <a:endParaRPr lang="en-US">
              <a:solidFill>
                <a:srgbClr val="8CADAE">
                  <a:shade val="75000"/>
                </a:srgbClr>
              </a:solidFill>
            </a:endParaRPr>
          </a:p>
        </p:txBody>
      </p:sp>
      <p:sp>
        <p:nvSpPr>
          <p:cNvPr id="2" name="Title 1"/>
          <p:cNvSpPr>
            <a:spLocks noGrp="1"/>
          </p:cNvSpPr>
          <p:nvPr>
            <p:ph type="title"/>
          </p:nvPr>
        </p:nvSpPr>
        <p:spPr>
          <a:xfrm>
            <a:off x="1828800" y="304799"/>
            <a:ext cx="8534400" cy="957943"/>
          </a:xfrm>
        </p:spPr>
        <p:txBody>
          <a:bodyPr>
            <a:noAutofit/>
          </a:bodyPr>
          <a:lstStyle/>
          <a:p>
            <a:pPr algn="ctr"/>
            <a:r>
              <a:rPr lang="en-US" sz="2800" dirty="0">
                <a:solidFill>
                  <a:schemeClr val="tx1"/>
                </a:solidFill>
              </a:rPr>
              <a:t>ADA Requires Public Accommodations, Including Health Care Providers to Provide Equal Services</a:t>
            </a:r>
          </a:p>
        </p:txBody>
      </p:sp>
      <p:sp>
        <p:nvSpPr>
          <p:cNvPr id="5" name="Content Placeholder 4"/>
          <p:cNvSpPr>
            <a:spLocks noGrp="1"/>
          </p:cNvSpPr>
          <p:nvPr>
            <p:ph sz="quarter" idx="1"/>
          </p:nvPr>
        </p:nvSpPr>
        <p:spPr/>
        <p:txBody>
          <a:bodyPr>
            <a:normAutofit/>
          </a:bodyPr>
          <a:lstStyle/>
          <a:p>
            <a:pPr marL="0" indent="0">
              <a:buNone/>
            </a:pPr>
            <a:r>
              <a:rPr lang="en-US" sz="3200" dirty="0"/>
              <a:t>The general principle underlying the ADA is that “[n]o individual shall be discriminated against on the basis of disability in the full and equal enjoyment of the goods, services, facilities, privileges, advantages, or accommodations of any place of public accommodation by any person who owns, leases (or leases to), or operates a place of public accommodation.”  42 U.S.C. § 12182(a). </a:t>
            </a:r>
          </a:p>
        </p:txBody>
      </p:sp>
    </p:spTree>
    <p:extLst>
      <p:ext uri="{BB962C8B-B14F-4D97-AF65-F5344CB8AC3E}">
        <p14:creationId xmlns:p14="http://schemas.microsoft.com/office/powerpoint/2010/main" val="248048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00E744-9858-4F74-A987-44F5EF47A27C}"/>
              </a:ext>
            </a:extLst>
          </p:cNvPr>
          <p:cNvSpPr>
            <a:spLocks noGrp="1"/>
          </p:cNvSpPr>
          <p:nvPr>
            <p:ph type="sldNum" sz="quarter" idx="12"/>
          </p:nvPr>
        </p:nvSpPr>
        <p:spPr/>
        <p:txBody>
          <a:bodyPr/>
          <a:lstStyle/>
          <a:p>
            <a:fld id="{5955061D-7EB3-4F6B-8B96-97CF8B996C62}" type="slidenum">
              <a:rPr lang="en-US" smtClean="0"/>
              <a:t>14</a:t>
            </a:fld>
            <a:endParaRPr lang="en-US"/>
          </a:p>
        </p:txBody>
      </p:sp>
      <p:sp>
        <p:nvSpPr>
          <p:cNvPr id="3" name="Title"/>
          <p:cNvSpPr>
            <a:spLocks noGrp="1"/>
          </p:cNvSpPr>
          <p:nvPr>
            <p:ph type="title"/>
          </p:nvPr>
        </p:nvSpPr>
        <p:spPr>
          <a:xfrm>
            <a:off x="609600" y="312738"/>
            <a:ext cx="10972800" cy="1230311"/>
          </a:xfrm>
        </p:spPr>
        <p:txBody>
          <a:bodyPr>
            <a:noAutofit/>
          </a:bodyPr>
          <a:lstStyle/>
          <a:p>
            <a:pPr algn="ctr"/>
            <a:r>
              <a:rPr lang="en-US" sz="4000" dirty="0"/>
              <a:t>Discrimination Under the ADA is not Limited to Affirmative Animus</a:t>
            </a:r>
          </a:p>
        </p:txBody>
      </p:sp>
      <p:sp>
        <p:nvSpPr>
          <p:cNvPr id="2" name="Content Placeholder 1"/>
          <p:cNvSpPr>
            <a:spLocks noGrp="1"/>
          </p:cNvSpPr>
          <p:nvPr>
            <p:ph idx="1"/>
          </p:nvPr>
        </p:nvSpPr>
        <p:spPr>
          <a:xfrm>
            <a:off x="609600" y="1733550"/>
            <a:ext cx="10972800" cy="4273744"/>
          </a:xfrm>
        </p:spPr>
        <p:txBody>
          <a:bodyPr>
            <a:normAutofit/>
          </a:bodyPr>
          <a:lstStyle/>
          <a:p>
            <a:pPr marL="82296" indent="0">
              <a:buNone/>
            </a:pPr>
            <a:r>
              <a:rPr lang="en-US" sz="4000" dirty="0"/>
              <a:t>“The ADA . . . Specifically prohibits discrimination against [individuals with disabilities], not just based on invidious ‘affirmative animus,’ but also based on thoughtlessness, apathy, and stereotypes about disabled persons.”</a:t>
            </a:r>
          </a:p>
        </p:txBody>
      </p:sp>
    </p:spTree>
    <p:extLst>
      <p:ext uri="{BB962C8B-B14F-4D97-AF65-F5344CB8AC3E}">
        <p14:creationId xmlns:p14="http://schemas.microsoft.com/office/powerpoint/2010/main" val="4856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5B958-2B77-4006-BEF1-3F934EB1415F}"/>
              </a:ext>
            </a:extLst>
          </p:cNvPr>
          <p:cNvSpPr>
            <a:spLocks noGrp="1"/>
          </p:cNvSpPr>
          <p:nvPr>
            <p:ph type="sldNum" sz="quarter" idx="12"/>
          </p:nvPr>
        </p:nvSpPr>
        <p:spPr/>
        <p:txBody>
          <a:bodyPr/>
          <a:lstStyle/>
          <a:p>
            <a:fld id="{5955061D-7EB3-4F6B-8B96-97CF8B996C62}" type="slidenum">
              <a:rPr lang="en-US" smtClean="0"/>
              <a:t>15</a:t>
            </a:fld>
            <a:endParaRPr lang="en-US"/>
          </a:p>
        </p:txBody>
      </p:sp>
      <p:sp>
        <p:nvSpPr>
          <p:cNvPr id="3" name="Title"/>
          <p:cNvSpPr>
            <a:spLocks noGrp="1"/>
          </p:cNvSpPr>
          <p:nvPr>
            <p:ph type="title"/>
          </p:nvPr>
        </p:nvSpPr>
        <p:spPr>
          <a:xfrm>
            <a:off x="609600" y="436003"/>
            <a:ext cx="10972800" cy="582612"/>
          </a:xfrm>
          <a:ln>
            <a:noFill/>
          </a:ln>
          <a:effectLst/>
        </p:spPr>
        <p:txBody>
          <a:bodyPr>
            <a:normAutofit fontScale="90000"/>
          </a:bodyPr>
          <a:lstStyle/>
          <a:p>
            <a:pPr algn="ctr"/>
            <a:r>
              <a:rPr lang="en-US" sz="3200" dirty="0">
                <a:solidFill>
                  <a:schemeClr val="tx1"/>
                </a:solidFill>
              </a:rPr>
              <a:t>Examples of Prohibited Practices Under Federal Disability Rights Laws</a:t>
            </a:r>
            <a:r>
              <a:rPr lang="en-US" sz="700" dirty="0">
                <a:solidFill>
                  <a:schemeClr val="bg1"/>
                </a:solidFill>
              </a:rPr>
              <a:t>1</a:t>
            </a:r>
            <a:endParaRPr lang="en-US" sz="700" dirty="0">
              <a:solidFill>
                <a:schemeClr val="bg1"/>
              </a:solidFill>
              <a:effectLst>
                <a:outerShdw dist="25400" dir="5400000" algn="tl" rotWithShape="0">
                  <a:srgbClr val="000000">
                    <a:alpha val="0"/>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09600" y="1190738"/>
            <a:ext cx="10972800" cy="5150044"/>
          </a:xfrm>
        </p:spPr>
        <p:txBody>
          <a:bodyPr>
            <a:normAutofit fontScale="77500" lnSpcReduction="20000"/>
          </a:bodyPr>
          <a:lstStyle/>
          <a:p>
            <a:pPr>
              <a:lnSpc>
                <a:spcPct val="120000"/>
              </a:lnSpc>
              <a:spcBef>
                <a:spcPts val="0"/>
              </a:spcBef>
              <a:spcAft>
                <a:spcPts val="1800"/>
              </a:spcAft>
              <a:buFont typeface="Wingdings" panose="05000000000000000000" pitchFamily="2" charset="2"/>
              <a:buChar char="Ø"/>
            </a:pPr>
            <a:r>
              <a:rPr lang="en-US" sz="2800" dirty="0"/>
              <a:t>Failing to provide auxiliary aids or services to individuals who have communication disabilities.  42 U.S.C. § 12182(b)(2)(A)(iii); 28 C.F.R. §§ 35.160 &amp; 36.303; 45 C.F.R. § 84.52(d); 45 C.F.R. § 92.102.</a:t>
            </a:r>
          </a:p>
          <a:p>
            <a:pPr>
              <a:lnSpc>
                <a:spcPct val="120000"/>
              </a:lnSpc>
              <a:spcBef>
                <a:spcPts val="0"/>
              </a:spcBef>
              <a:spcAft>
                <a:spcPts val="1800"/>
              </a:spcAft>
              <a:buFont typeface="Wingdings" panose="05000000000000000000" pitchFamily="2" charset="2"/>
              <a:buChar char="Ø"/>
            </a:pPr>
            <a:r>
              <a:rPr lang="en-US" sz="2800" dirty="0"/>
              <a:t>Imposing a surcharge on an individual with a disability to cover the cost of compliance with the ADA.  28 C.F.R. § 35.130(f); 28 C.F.R. § 36.301(c).</a:t>
            </a:r>
          </a:p>
          <a:p>
            <a:pPr>
              <a:lnSpc>
                <a:spcPct val="120000"/>
              </a:lnSpc>
              <a:spcBef>
                <a:spcPts val="0"/>
              </a:spcBef>
              <a:spcAft>
                <a:spcPts val="1800"/>
              </a:spcAft>
              <a:buFont typeface="Wingdings" panose="05000000000000000000" pitchFamily="2" charset="2"/>
              <a:buChar char="Ø"/>
            </a:pPr>
            <a:r>
              <a:rPr lang="en-US" sz="2800" dirty="0"/>
              <a:t>Failing to “make reasonable modifications to policies, practices, or procedures when the modifications are necessary to avoid discrimination on the basis of disability, unless the public entity can demonstrate that making the modifications would fundamentally alter the nature of the service, program, or activity.” 42 U.S.C. § 12182(b)(2)(A)(ii); 45 C.F.R. § 92.105.</a:t>
            </a:r>
          </a:p>
          <a:p>
            <a:pPr>
              <a:lnSpc>
                <a:spcPct val="120000"/>
              </a:lnSpc>
              <a:spcBef>
                <a:spcPts val="0"/>
              </a:spcBef>
              <a:spcAft>
                <a:spcPts val="1800"/>
              </a:spcAft>
              <a:buFont typeface="Wingdings" panose="05000000000000000000" pitchFamily="2" charset="2"/>
              <a:buChar char="Ø"/>
            </a:pPr>
            <a:endParaRPr lang="en-US" sz="2800" dirty="0"/>
          </a:p>
          <a:p>
            <a:pPr>
              <a:lnSpc>
                <a:spcPct val="120000"/>
              </a:lnSpc>
              <a:spcBef>
                <a:spcPts val="0"/>
              </a:spcBef>
              <a:spcAft>
                <a:spcPts val="1800"/>
              </a:spcAft>
              <a:buFont typeface="Wingdings" panose="05000000000000000000" pitchFamily="2" charset="2"/>
              <a:buChar char="Ø"/>
            </a:pPr>
            <a:endParaRPr lang="en-US" sz="2000" dirty="0"/>
          </a:p>
        </p:txBody>
      </p:sp>
    </p:spTree>
    <p:extLst>
      <p:ext uri="{BB962C8B-B14F-4D97-AF65-F5344CB8AC3E}">
        <p14:creationId xmlns:p14="http://schemas.microsoft.com/office/powerpoint/2010/main" val="3244836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18713B6-A995-40B1-93D0-2C6F6100A3F6}"/>
              </a:ext>
            </a:extLst>
          </p:cNvPr>
          <p:cNvSpPr>
            <a:spLocks noGrp="1"/>
          </p:cNvSpPr>
          <p:nvPr>
            <p:ph type="sldNum" sz="quarter" idx="12"/>
          </p:nvPr>
        </p:nvSpPr>
        <p:spPr/>
        <p:txBody>
          <a:bodyPr/>
          <a:lstStyle/>
          <a:p>
            <a:fld id="{5955061D-7EB3-4F6B-8B96-97CF8B996C62}" type="slidenum">
              <a:rPr lang="en-US" smtClean="0"/>
              <a:t>16</a:t>
            </a:fld>
            <a:endParaRPr lang="en-US"/>
          </a:p>
        </p:txBody>
      </p:sp>
      <p:sp>
        <p:nvSpPr>
          <p:cNvPr id="4" name="Title 3"/>
          <p:cNvSpPr>
            <a:spLocks noGrp="1"/>
          </p:cNvSpPr>
          <p:nvPr>
            <p:ph type="title"/>
          </p:nvPr>
        </p:nvSpPr>
        <p:spPr/>
        <p:txBody>
          <a:bodyPr>
            <a:normAutofit/>
          </a:bodyPr>
          <a:lstStyle/>
          <a:p>
            <a:pPr algn="ctr"/>
            <a:r>
              <a:rPr lang="en-US" sz="4000" dirty="0"/>
              <a:t>Question 2 </a:t>
            </a:r>
          </a:p>
        </p:txBody>
      </p:sp>
      <p:sp>
        <p:nvSpPr>
          <p:cNvPr id="2" name="Content Placeholder 1"/>
          <p:cNvSpPr>
            <a:spLocks noGrp="1"/>
          </p:cNvSpPr>
          <p:nvPr>
            <p:ph idx="1"/>
          </p:nvPr>
        </p:nvSpPr>
        <p:spPr/>
        <p:txBody>
          <a:bodyPr>
            <a:normAutofit/>
          </a:bodyPr>
          <a:lstStyle/>
          <a:p>
            <a:pPr marL="109728" indent="0">
              <a:buNone/>
            </a:pPr>
            <a:r>
              <a:rPr lang="en-US" sz="4000" dirty="0"/>
              <a:t>A skilled nursing facility does not accept individuals who are deaf and communicate using sign language because it does not offer sign language services.  Is this a potential violation of Federal disability rights laws?</a:t>
            </a:r>
          </a:p>
        </p:txBody>
      </p:sp>
    </p:spTree>
    <p:extLst>
      <p:ext uri="{BB962C8B-B14F-4D97-AF65-F5344CB8AC3E}">
        <p14:creationId xmlns:p14="http://schemas.microsoft.com/office/powerpoint/2010/main" val="1516871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7D9C34-9FF2-4070-B6C0-5A1BFCBC7920}"/>
              </a:ext>
            </a:extLst>
          </p:cNvPr>
          <p:cNvSpPr>
            <a:spLocks noGrp="1"/>
          </p:cNvSpPr>
          <p:nvPr>
            <p:ph type="sldNum" sz="quarter" idx="12"/>
          </p:nvPr>
        </p:nvSpPr>
        <p:spPr/>
        <p:txBody>
          <a:bodyPr/>
          <a:lstStyle/>
          <a:p>
            <a:fld id="{5955061D-7EB3-4F6B-8B96-97CF8B996C62}" type="slidenum">
              <a:rPr lang="en-US" smtClean="0"/>
              <a:t>17</a:t>
            </a:fld>
            <a:endParaRPr lang="en-US"/>
          </a:p>
        </p:txBody>
      </p:sp>
      <p:sp>
        <p:nvSpPr>
          <p:cNvPr id="4" name="Title 3">
            <a:extLst>
              <a:ext uri="{FF2B5EF4-FFF2-40B4-BE49-F238E27FC236}">
                <a16:creationId xmlns:a16="http://schemas.microsoft.com/office/drawing/2014/main" id="{A12FB852-B175-4421-9097-9B68F66C930E}"/>
              </a:ext>
            </a:extLst>
          </p:cNvPr>
          <p:cNvSpPr>
            <a:spLocks noGrp="1"/>
          </p:cNvSpPr>
          <p:nvPr>
            <p:ph type="title"/>
          </p:nvPr>
        </p:nvSpPr>
        <p:spPr/>
        <p:txBody>
          <a:bodyPr>
            <a:noAutofit/>
          </a:bodyPr>
          <a:lstStyle/>
          <a:p>
            <a:pPr algn="ctr"/>
            <a:r>
              <a:rPr lang="en-US" sz="3800" dirty="0"/>
              <a:t>Refusal To Admit Individual Who Needed Sign Language Interpreting Services</a:t>
            </a:r>
          </a:p>
        </p:txBody>
      </p:sp>
      <p:sp>
        <p:nvSpPr>
          <p:cNvPr id="2" name="Content Placeholder 1">
            <a:extLst>
              <a:ext uri="{FF2B5EF4-FFF2-40B4-BE49-F238E27FC236}">
                <a16:creationId xmlns:a16="http://schemas.microsoft.com/office/drawing/2014/main" id="{5949DD34-720A-495D-9DE7-78672A8ABC84}"/>
              </a:ext>
            </a:extLst>
          </p:cNvPr>
          <p:cNvSpPr>
            <a:spLocks noGrp="1"/>
          </p:cNvSpPr>
          <p:nvPr>
            <p:ph idx="1"/>
          </p:nvPr>
        </p:nvSpPr>
        <p:spPr>
          <a:xfrm>
            <a:off x="609600" y="1739590"/>
            <a:ext cx="10972800" cy="4267702"/>
          </a:xfrm>
        </p:spPr>
        <p:txBody>
          <a:bodyPr>
            <a:normAutofit lnSpcReduction="10000"/>
          </a:bodyPr>
          <a:lstStyle/>
          <a:p>
            <a:pPr marL="0" indent="0">
              <a:buNone/>
            </a:pPr>
            <a:r>
              <a:rPr lang="en-US" sz="3900" u="sng" dirty="0"/>
              <a:t>Brookside Rehab &amp; Health Center</a:t>
            </a:r>
          </a:p>
          <a:p>
            <a:pPr marL="0" indent="0">
              <a:buNone/>
            </a:pPr>
            <a:r>
              <a:rPr lang="en-US" sz="3900" dirty="0"/>
              <a:t>Refused admission to an individual who need sign language interpreting services.  Equitable relief, $40,000 in compensatory damages, and $50,000 in civil penalty.</a:t>
            </a:r>
          </a:p>
          <a:p>
            <a:pPr marL="0" indent="0">
              <a:buNone/>
            </a:pPr>
            <a:r>
              <a:rPr lang="en-US" sz="3900" u="sng" dirty="0">
                <a:solidFill>
                  <a:srgbClr val="FF0000"/>
                </a:solidFill>
                <a:hlinkClick r:id="rId2">
                  <a:extLst>
                    <a:ext uri="{A12FA001-AC4F-418D-AE19-62706E023703}">
                      <ahyp:hlinkClr xmlns:ahyp="http://schemas.microsoft.com/office/drawing/2018/hyperlinkcolor" val="tx"/>
                    </a:ext>
                  </a:extLst>
                </a:hlinkClick>
              </a:rPr>
              <a:t>https://www.ada.gov/brookside_rehab_sa.html</a:t>
            </a:r>
            <a:endParaRPr lang="en-US" sz="3900" u="sng" dirty="0">
              <a:solidFill>
                <a:srgbClr val="FF0000"/>
              </a:solidFill>
            </a:endParaRPr>
          </a:p>
          <a:p>
            <a:pPr marL="0" indent="0">
              <a:buNone/>
            </a:pPr>
            <a:endParaRPr lang="en-US" sz="3900" u="sng" dirty="0"/>
          </a:p>
        </p:txBody>
      </p:sp>
    </p:spTree>
    <p:extLst>
      <p:ext uri="{BB962C8B-B14F-4D97-AF65-F5344CB8AC3E}">
        <p14:creationId xmlns:p14="http://schemas.microsoft.com/office/powerpoint/2010/main" val="261445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18</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altLang="en-US" dirty="0">
                <a:solidFill>
                  <a:schemeClr val="tx1"/>
                </a:solidFill>
              </a:rPr>
              <a:t>Effective Communication</a:t>
            </a:r>
            <a:endParaRPr lang="en-US" dirty="0">
              <a:solidFill>
                <a:schemeClr val="tx1"/>
              </a:solidFill>
            </a:endParaRPr>
          </a:p>
        </p:txBody>
      </p:sp>
      <p:sp>
        <p:nvSpPr>
          <p:cNvPr id="5" name="Content Placeholder 4"/>
          <p:cNvSpPr>
            <a:spLocks noGrp="1"/>
          </p:cNvSpPr>
          <p:nvPr>
            <p:ph sz="quarter" idx="1"/>
          </p:nvPr>
        </p:nvSpPr>
        <p:spPr/>
        <p:txBody>
          <a:bodyPr>
            <a:normAutofit fontScale="85000" lnSpcReduction="20000"/>
          </a:bodyPr>
          <a:lstStyle/>
          <a:p>
            <a:pPr>
              <a:buClrTx/>
              <a:buFont typeface="Wingdings" pitchFamily="2" charset="2"/>
              <a:buChar char="§"/>
            </a:pPr>
            <a:r>
              <a:rPr lang="en-US" altLang="en-US" sz="4000" dirty="0"/>
              <a:t>Entities must take appropriate steps to ensure that communication with people with disabilities is as effective as communication with others, including through the provision of appropriate auxiliary aids and services.  28 C.F.R. § 35.160(a)(1); 45 C.F.R. § 92.102(a).</a:t>
            </a:r>
          </a:p>
          <a:p>
            <a:pPr>
              <a:buClrTx/>
              <a:buFont typeface="Wingdings 2" pitchFamily="18" charset="2"/>
              <a:buNone/>
            </a:pPr>
            <a:endParaRPr lang="en-US" altLang="en-US" sz="4000" dirty="0"/>
          </a:p>
          <a:p>
            <a:pPr>
              <a:buClrTx/>
              <a:buFont typeface="Wingdings" pitchFamily="2" charset="2"/>
              <a:buChar char="§"/>
            </a:pPr>
            <a:r>
              <a:rPr lang="en-US" altLang="en-US" sz="4000" dirty="0"/>
              <a:t>The type of auxiliary aid needed to provide effective communication will </a:t>
            </a:r>
            <a:r>
              <a:rPr lang="en-US" altLang="en-US" sz="4000" b="1" u="sng" dirty="0"/>
              <a:t>vary by context and depends on many factors.</a:t>
            </a:r>
            <a:endParaRPr lang="en-US" altLang="en-US" sz="4000" dirty="0"/>
          </a:p>
          <a:p>
            <a:endParaRPr lang="en-US" dirty="0"/>
          </a:p>
        </p:txBody>
      </p:sp>
    </p:spTree>
    <p:extLst>
      <p:ext uri="{BB962C8B-B14F-4D97-AF65-F5344CB8AC3E}">
        <p14:creationId xmlns:p14="http://schemas.microsoft.com/office/powerpoint/2010/main" val="3454109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45F98FE-F34A-4B39-8840-08FBC87ADE74}"/>
              </a:ext>
            </a:extLst>
          </p:cNvPr>
          <p:cNvSpPr>
            <a:spLocks noGrp="1"/>
          </p:cNvSpPr>
          <p:nvPr>
            <p:ph type="sldNum" sz="quarter" idx="12"/>
          </p:nvPr>
        </p:nvSpPr>
        <p:spPr/>
        <p:txBody>
          <a:bodyPr/>
          <a:lstStyle/>
          <a:p>
            <a:fld id="{5955061D-7EB3-4F6B-8B96-97CF8B996C62}" type="slidenum">
              <a:rPr lang="en-US" smtClean="0"/>
              <a:t>19</a:t>
            </a:fld>
            <a:endParaRPr lang="en-US"/>
          </a:p>
        </p:txBody>
      </p:sp>
      <p:sp>
        <p:nvSpPr>
          <p:cNvPr id="4" name="Title 3"/>
          <p:cNvSpPr>
            <a:spLocks noGrp="1"/>
          </p:cNvSpPr>
          <p:nvPr>
            <p:ph type="title"/>
          </p:nvPr>
        </p:nvSpPr>
        <p:spPr/>
        <p:txBody>
          <a:bodyPr/>
          <a:lstStyle/>
          <a:p>
            <a:pPr algn="ctr"/>
            <a:r>
              <a:rPr lang="en-US" sz="4800" dirty="0"/>
              <a:t>Question 3</a:t>
            </a:r>
          </a:p>
        </p:txBody>
      </p:sp>
      <p:sp>
        <p:nvSpPr>
          <p:cNvPr id="2" name="Content Placeholder 1"/>
          <p:cNvSpPr>
            <a:spLocks noGrp="1"/>
          </p:cNvSpPr>
          <p:nvPr>
            <p:ph idx="1"/>
          </p:nvPr>
        </p:nvSpPr>
        <p:spPr/>
        <p:txBody>
          <a:bodyPr>
            <a:normAutofit/>
          </a:bodyPr>
          <a:lstStyle/>
          <a:p>
            <a:pPr marL="109728" indent="0">
              <a:buNone/>
            </a:pPr>
            <a:r>
              <a:rPr lang="en-US" sz="4800" dirty="0"/>
              <a:t>A new patient</a:t>
            </a:r>
            <a:r>
              <a:rPr lang="en-US" sz="4800" dirty="0">
                <a:solidFill>
                  <a:srgbClr val="FF0000"/>
                </a:solidFill>
              </a:rPr>
              <a:t> </a:t>
            </a:r>
            <a:r>
              <a:rPr lang="en-US" sz="4800" dirty="0"/>
              <a:t>who has a communication disability comes for services.  How do you determine what auxiliary aid or service is necessary?</a:t>
            </a:r>
          </a:p>
        </p:txBody>
      </p:sp>
    </p:spTree>
    <p:extLst>
      <p:ext uri="{BB962C8B-B14F-4D97-AF65-F5344CB8AC3E}">
        <p14:creationId xmlns:p14="http://schemas.microsoft.com/office/powerpoint/2010/main" val="2292197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956D7C-3C7F-440E-8742-9309DDE67664}"/>
              </a:ext>
            </a:extLst>
          </p:cNvPr>
          <p:cNvSpPr>
            <a:spLocks noGrp="1"/>
          </p:cNvSpPr>
          <p:nvPr>
            <p:ph idx="1"/>
          </p:nvPr>
        </p:nvSpPr>
        <p:spPr/>
        <p:txBody>
          <a:bodyPr>
            <a:normAutofit/>
          </a:bodyPr>
          <a:lstStyle/>
          <a:p>
            <a:r>
              <a:rPr lang="en-US" dirty="0"/>
              <a:t>Steven E. Gordon</a:t>
            </a:r>
          </a:p>
          <a:p>
            <a:pPr marL="393192" lvl="1" indent="0">
              <a:buNone/>
            </a:pPr>
            <a:r>
              <a:rPr lang="en-US" sz="2000" dirty="0"/>
              <a:t>Assistant United States Attorney</a:t>
            </a:r>
          </a:p>
          <a:p>
            <a:pPr marL="393192" lvl="1" indent="0">
              <a:buNone/>
            </a:pPr>
            <a:r>
              <a:rPr lang="en-US" sz="2000" dirty="0"/>
              <a:t>Civil Rights Enforcement Coordinator</a:t>
            </a:r>
          </a:p>
          <a:p>
            <a:pPr marL="393192" lvl="1" indent="0">
              <a:buNone/>
            </a:pPr>
            <a:r>
              <a:rPr lang="en-US" sz="2000" dirty="0"/>
              <a:t>USAO Eastern District of Virginia</a:t>
            </a:r>
          </a:p>
          <a:p>
            <a:r>
              <a:rPr lang="en-US" dirty="0"/>
              <a:t>Lisa Bothwell</a:t>
            </a:r>
          </a:p>
          <a:p>
            <a:pPr marL="393192" lvl="1" indent="0">
              <a:buNone/>
            </a:pPr>
            <a:r>
              <a:rPr lang="en-US" sz="2000" dirty="0"/>
              <a:t>Program Analyst</a:t>
            </a:r>
          </a:p>
          <a:p>
            <a:pPr marL="393192" lvl="1" indent="0">
              <a:buNone/>
            </a:pPr>
            <a:r>
              <a:rPr lang="en-US" sz="2000" dirty="0"/>
              <a:t>U.S. Department of Health and Human Services </a:t>
            </a:r>
          </a:p>
          <a:p>
            <a:pPr marL="393192" lvl="1" indent="0">
              <a:buNone/>
            </a:pPr>
            <a:r>
              <a:rPr lang="en-US" sz="2000" dirty="0"/>
              <a:t>Administration for Community Living</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en-US" sz="2700" b="0" i="0" u="none" strike="noStrike" kern="1200" cap="none" spc="0" normalizeH="0" baseline="0" noProof="0" dirty="0">
                <a:ln>
                  <a:noFill/>
                </a:ln>
                <a:solidFill>
                  <a:prstClr val="black"/>
                </a:solidFill>
                <a:effectLst/>
                <a:uLnTx/>
                <a:uFillTx/>
                <a:latin typeface="Lucida Sans Unicode"/>
                <a:ea typeface="+mn-ea"/>
                <a:cs typeface="+mn-cs"/>
              </a:rPr>
              <a:t>John Thompson</a:t>
            </a:r>
          </a:p>
          <a:p>
            <a:pPr marL="393192" marR="0" lvl="1" indent="0" algn="l" defTabSz="914400" rtl="0" eaLnBrk="1" fontAlgn="auto" latinLnBrk="0" hangingPunct="1">
              <a:lnSpc>
                <a:spcPct val="100000"/>
              </a:lnSpc>
              <a:spcBef>
                <a:spcPts val="324"/>
              </a:spcBef>
              <a:spcAft>
                <a:spcPts val="0"/>
              </a:spcAft>
              <a:buClr>
                <a:srgbClr val="2DA2BF"/>
              </a:buClr>
              <a:buSzTx/>
              <a:buFont typeface="Verdana"/>
              <a:buNone/>
              <a:tabLst/>
              <a:defRPr/>
            </a:pPr>
            <a:r>
              <a:rPr kumimoji="0" lang="en-US" sz="2000" b="0" i="0" u="none" strike="noStrike" kern="1200" cap="none" spc="0" normalizeH="0" baseline="0" noProof="0" dirty="0">
                <a:ln>
                  <a:noFill/>
                </a:ln>
                <a:solidFill>
                  <a:prstClr val="black"/>
                </a:solidFill>
                <a:effectLst/>
                <a:uLnTx/>
                <a:uFillTx/>
                <a:latin typeface="Lucida Sans Unicode"/>
                <a:ea typeface="+mn-ea"/>
                <a:cs typeface="+mn-cs"/>
              </a:rPr>
              <a:t>Civil Rights Analyst</a:t>
            </a:r>
          </a:p>
          <a:p>
            <a:pPr marL="393192" marR="0" lvl="1" indent="0" algn="l" defTabSz="914400" rtl="0" eaLnBrk="1" fontAlgn="auto" latinLnBrk="0" hangingPunct="1">
              <a:lnSpc>
                <a:spcPct val="100000"/>
              </a:lnSpc>
              <a:spcBef>
                <a:spcPts val="324"/>
              </a:spcBef>
              <a:spcAft>
                <a:spcPts val="0"/>
              </a:spcAft>
              <a:buClr>
                <a:srgbClr val="2DA2BF"/>
              </a:buClr>
              <a:buSzTx/>
              <a:buFont typeface="Verdana"/>
              <a:buNone/>
              <a:tabLst/>
              <a:defRPr/>
            </a:pPr>
            <a:r>
              <a:rPr kumimoji="0" lang="en-US" sz="2000" b="0" i="0" u="none" strike="noStrike" kern="1200" cap="none" spc="0" normalizeH="0" baseline="0" noProof="0" dirty="0">
                <a:ln>
                  <a:noFill/>
                </a:ln>
                <a:solidFill>
                  <a:prstClr val="black"/>
                </a:solidFill>
                <a:effectLst/>
                <a:uLnTx/>
                <a:uFillTx/>
                <a:latin typeface="Lucida Sans Unicode"/>
                <a:ea typeface="+mn-ea"/>
                <a:cs typeface="+mn-cs"/>
              </a:rPr>
              <a:t>U.S. Department of Health and Human Services </a:t>
            </a:r>
          </a:p>
          <a:p>
            <a:pPr marL="393192" marR="0" lvl="1" indent="0" algn="l" defTabSz="914400" rtl="0" eaLnBrk="1" fontAlgn="auto" latinLnBrk="0" hangingPunct="1">
              <a:lnSpc>
                <a:spcPct val="100000"/>
              </a:lnSpc>
              <a:spcBef>
                <a:spcPts val="324"/>
              </a:spcBef>
              <a:spcAft>
                <a:spcPts val="0"/>
              </a:spcAft>
              <a:buClr>
                <a:srgbClr val="2DA2BF"/>
              </a:buClr>
              <a:buSzTx/>
              <a:buFont typeface="Verdana"/>
              <a:buNone/>
              <a:tabLst/>
              <a:defRPr/>
            </a:pPr>
            <a:r>
              <a:rPr kumimoji="0" lang="en-US" sz="2000" b="0" i="0" u="none" strike="noStrike" kern="1200" cap="none" spc="0" normalizeH="0" baseline="0" noProof="0" dirty="0">
                <a:ln>
                  <a:noFill/>
                </a:ln>
                <a:solidFill>
                  <a:prstClr val="black"/>
                </a:solidFill>
                <a:effectLst/>
                <a:uLnTx/>
                <a:uFillTx/>
                <a:latin typeface="Lucida Sans Unicode"/>
                <a:ea typeface="+mn-ea"/>
                <a:cs typeface="+mn-cs"/>
              </a:rPr>
              <a:t>Office for Civil Rights</a:t>
            </a:r>
          </a:p>
          <a:p>
            <a:pPr lvl="1"/>
            <a:endParaRPr lang="en-US" dirty="0"/>
          </a:p>
          <a:p>
            <a:endParaRPr lang="en-US" dirty="0"/>
          </a:p>
        </p:txBody>
      </p:sp>
      <p:sp>
        <p:nvSpPr>
          <p:cNvPr id="3" name="Slide Number Placeholder 2">
            <a:extLst>
              <a:ext uri="{FF2B5EF4-FFF2-40B4-BE49-F238E27FC236}">
                <a16:creationId xmlns:a16="http://schemas.microsoft.com/office/drawing/2014/main" id="{6B778F89-CC3B-438F-9C7F-B463F1ED3DB9}"/>
              </a:ext>
            </a:extLst>
          </p:cNvPr>
          <p:cNvSpPr>
            <a:spLocks noGrp="1"/>
          </p:cNvSpPr>
          <p:nvPr>
            <p:ph type="sldNum" sz="quarter" idx="12"/>
          </p:nvPr>
        </p:nvSpPr>
        <p:spPr/>
        <p:txBody>
          <a:bodyPr/>
          <a:lstStyle/>
          <a:p>
            <a:fld id="{5955061D-7EB3-4F6B-8B96-97CF8B996C62}" type="slidenum">
              <a:rPr lang="en-US" smtClean="0"/>
              <a:t>2</a:t>
            </a:fld>
            <a:endParaRPr lang="en-US"/>
          </a:p>
        </p:txBody>
      </p:sp>
      <p:sp>
        <p:nvSpPr>
          <p:cNvPr id="4" name="Title 3">
            <a:extLst>
              <a:ext uri="{FF2B5EF4-FFF2-40B4-BE49-F238E27FC236}">
                <a16:creationId xmlns:a16="http://schemas.microsoft.com/office/drawing/2014/main" id="{2DA1750B-F493-49CE-9A07-91797AC694BF}"/>
              </a:ext>
            </a:extLst>
          </p:cNvPr>
          <p:cNvSpPr>
            <a:spLocks noGrp="1"/>
          </p:cNvSpPr>
          <p:nvPr>
            <p:ph type="title"/>
          </p:nvPr>
        </p:nvSpPr>
        <p:spPr/>
        <p:txBody>
          <a:bodyPr/>
          <a:lstStyle/>
          <a:p>
            <a:pPr algn="ctr"/>
            <a:r>
              <a:rPr lang="en-US" dirty="0"/>
              <a:t>Presenters</a:t>
            </a:r>
          </a:p>
        </p:txBody>
      </p:sp>
    </p:spTree>
    <p:extLst>
      <p:ext uri="{BB962C8B-B14F-4D97-AF65-F5344CB8AC3E}">
        <p14:creationId xmlns:p14="http://schemas.microsoft.com/office/powerpoint/2010/main" val="1875204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AE0BD2B-78C5-411F-8016-44085BBB5F25}"/>
              </a:ext>
            </a:extLst>
          </p:cNvPr>
          <p:cNvSpPr>
            <a:spLocks noGrp="1"/>
          </p:cNvSpPr>
          <p:nvPr>
            <p:ph type="sldNum" sz="quarter" idx="12"/>
          </p:nvPr>
        </p:nvSpPr>
        <p:spPr/>
        <p:txBody>
          <a:bodyPr/>
          <a:lstStyle/>
          <a:p>
            <a:fld id="{5955061D-7EB3-4F6B-8B96-97CF8B996C62}" type="slidenum">
              <a:rPr lang="en-US" smtClean="0"/>
              <a:t>20</a:t>
            </a:fld>
            <a:endParaRPr lang="en-US"/>
          </a:p>
        </p:txBody>
      </p:sp>
      <p:sp>
        <p:nvSpPr>
          <p:cNvPr id="2" name="Title 1"/>
          <p:cNvSpPr>
            <a:spLocks noGrp="1"/>
          </p:cNvSpPr>
          <p:nvPr>
            <p:ph type="title"/>
          </p:nvPr>
        </p:nvSpPr>
        <p:spPr/>
        <p:txBody>
          <a:bodyPr>
            <a:noAutofit/>
          </a:bodyPr>
          <a:lstStyle/>
          <a:p>
            <a:pPr algn="ctr"/>
            <a:r>
              <a:rPr lang="en-US" altLang="en-US" sz="5400" b="0" dirty="0">
                <a:solidFill>
                  <a:schemeClr val="tx1"/>
                </a:solidFill>
                <a:effectLst>
                  <a:outerShdw blurRad="38100" dist="38100" dir="2700000" algn="tl">
                    <a:srgbClr val="000000">
                      <a:alpha val="43137"/>
                    </a:srgbClr>
                  </a:outerShdw>
                </a:effectLst>
              </a:rPr>
              <a:t>Answer 3</a:t>
            </a:r>
            <a:endParaRPr lang="en-US" sz="5400" b="0" dirty="0">
              <a:solidFill>
                <a:schemeClr val="tx1"/>
              </a:solidFill>
              <a:effectLst>
                <a:outerShdw blurRad="38100" dist="38100" dir="2700000" algn="tl">
                  <a:srgbClr val="000000">
                    <a:alpha val="43137"/>
                  </a:srgbClr>
                </a:outerShdw>
              </a:effectLst>
            </a:endParaRPr>
          </a:p>
        </p:txBody>
      </p:sp>
      <p:sp>
        <p:nvSpPr>
          <p:cNvPr id="5" name="Content Placeholder 4"/>
          <p:cNvSpPr>
            <a:spLocks noGrp="1"/>
          </p:cNvSpPr>
          <p:nvPr>
            <p:ph sz="quarter" idx="1"/>
          </p:nvPr>
        </p:nvSpPr>
        <p:spPr>
          <a:xfrm>
            <a:off x="609600" y="1750741"/>
            <a:ext cx="10972800" cy="4256551"/>
          </a:xfrm>
        </p:spPr>
        <p:txBody>
          <a:bodyPr>
            <a:normAutofit/>
          </a:bodyPr>
          <a:lstStyle/>
          <a:p>
            <a:pPr marL="109728" indent="0">
              <a:buClrTx/>
              <a:buNone/>
            </a:pPr>
            <a:r>
              <a:rPr lang="en-US" altLang="en-US" sz="4800" dirty="0"/>
              <a:t>The type of auxiliary aid needed to provide effective communication will </a:t>
            </a:r>
            <a:r>
              <a:rPr lang="en-US" altLang="en-US" sz="4800" b="1" u="sng" dirty="0"/>
              <a:t>vary by consumer and depends on many factors.</a:t>
            </a:r>
            <a:endParaRPr lang="en-US" altLang="en-US" sz="4800" dirty="0"/>
          </a:p>
          <a:p>
            <a:endParaRPr lang="en-US" dirty="0"/>
          </a:p>
        </p:txBody>
      </p:sp>
    </p:spTree>
    <p:extLst>
      <p:ext uri="{BB962C8B-B14F-4D97-AF65-F5344CB8AC3E}">
        <p14:creationId xmlns:p14="http://schemas.microsoft.com/office/powerpoint/2010/main" val="4173694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B313BF5-171E-4AED-831B-68619A06712B}"/>
              </a:ext>
            </a:extLst>
          </p:cNvPr>
          <p:cNvSpPr>
            <a:spLocks noGrp="1"/>
          </p:cNvSpPr>
          <p:nvPr>
            <p:ph type="sldNum" sz="quarter" idx="12"/>
          </p:nvPr>
        </p:nvSpPr>
        <p:spPr/>
        <p:txBody>
          <a:bodyPr/>
          <a:lstStyle/>
          <a:p>
            <a:fld id="{5955061D-7EB3-4F6B-8B96-97CF8B996C62}" type="slidenum">
              <a:rPr lang="en-US" smtClean="0"/>
              <a:t>21</a:t>
            </a:fld>
            <a:endParaRPr lang="en-US"/>
          </a:p>
        </p:txBody>
      </p:sp>
      <p:sp>
        <p:nvSpPr>
          <p:cNvPr id="2" name="Title 1"/>
          <p:cNvSpPr>
            <a:spLocks noGrp="1"/>
          </p:cNvSpPr>
          <p:nvPr>
            <p:ph type="title"/>
          </p:nvPr>
        </p:nvSpPr>
        <p:spPr/>
        <p:txBody>
          <a:bodyPr>
            <a:noAutofit/>
          </a:bodyPr>
          <a:lstStyle/>
          <a:p>
            <a:pPr algn="ctr"/>
            <a:r>
              <a:rPr lang="en-US" sz="3200" dirty="0">
                <a:solidFill>
                  <a:schemeClr val="tx1"/>
                </a:solidFill>
              </a:rPr>
              <a:t>Factors to Consider to Determine the Type of Auxiliary Aid for Effective Communication</a:t>
            </a:r>
          </a:p>
        </p:txBody>
      </p:sp>
      <p:sp>
        <p:nvSpPr>
          <p:cNvPr id="5" name="Content Placeholder 4"/>
          <p:cNvSpPr>
            <a:spLocks noGrp="1"/>
          </p:cNvSpPr>
          <p:nvPr>
            <p:ph sz="quarter" idx="1"/>
          </p:nvPr>
        </p:nvSpPr>
        <p:spPr>
          <a:xfrm>
            <a:off x="609600" y="1628077"/>
            <a:ext cx="10972800" cy="4379215"/>
          </a:xfrm>
        </p:spPr>
        <p:txBody>
          <a:bodyPr>
            <a:normAutofit/>
          </a:bodyPr>
          <a:lstStyle/>
          <a:p>
            <a:pPr>
              <a:buClrTx/>
              <a:buNone/>
            </a:pPr>
            <a:r>
              <a:rPr lang="en-US" altLang="en-US" sz="3200" dirty="0"/>
              <a:t>(1) </a:t>
            </a:r>
            <a:r>
              <a:rPr lang="en-US" altLang="en-US" sz="3200" b="1" dirty="0"/>
              <a:t>What is the method of communication used by the</a:t>
            </a:r>
            <a:r>
              <a:rPr lang="en-US" altLang="en-US" sz="3200" b="1" dirty="0">
                <a:solidFill>
                  <a:srgbClr val="FF0000"/>
                </a:solidFill>
              </a:rPr>
              <a:t> </a:t>
            </a:r>
            <a:r>
              <a:rPr lang="en-US" altLang="en-US" sz="3200" b="1" dirty="0"/>
              <a:t>individual?  (e.g., ASL, signed English, oral interpreter)</a:t>
            </a:r>
          </a:p>
          <a:p>
            <a:pPr>
              <a:buClrTx/>
              <a:buFont typeface="Wingdings 2" pitchFamily="18" charset="2"/>
              <a:buNone/>
            </a:pPr>
            <a:r>
              <a:rPr lang="en-US" altLang="en-US" sz="3200" dirty="0"/>
              <a:t>(2) How lengthy is the communication?</a:t>
            </a:r>
          </a:p>
          <a:p>
            <a:pPr>
              <a:buClrTx/>
              <a:buFont typeface="Wingdings 2" pitchFamily="18" charset="2"/>
              <a:buNone/>
            </a:pPr>
            <a:r>
              <a:rPr lang="en-US" altLang="en-US" sz="3200" dirty="0"/>
              <a:t>(3) How complex is the communication?</a:t>
            </a:r>
          </a:p>
          <a:p>
            <a:pPr>
              <a:buClrTx/>
              <a:buFont typeface="Wingdings 2" pitchFamily="18" charset="2"/>
              <a:buNone/>
            </a:pPr>
            <a:r>
              <a:rPr lang="en-US" altLang="en-US" sz="3200" dirty="0"/>
              <a:t>(4) What is the nature of the communication?</a:t>
            </a:r>
          </a:p>
          <a:p>
            <a:pPr>
              <a:buClrTx/>
              <a:buFont typeface="Wingdings 2" pitchFamily="18" charset="2"/>
              <a:buNone/>
            </a:pPr>
            <a:r>
              <a:rPr lang="en-US" altLang="en-US" sz="3200" dirty="0"/>
              <a:t>(5) What is the context of the communication?</a:t>
            </a:r>
          </a:p>
        </p:txBody>
      </p:sp>
    </p:spTree>
    <p:extLst>
      <p:ext uri="{BB962C8B-B14F-4D97-AF65-F5344CB8AC3E}">
        <p14:creationId xmlns:p14="http://schemas.microsoft.com/office/powerpoint/2010/main" val="310387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B1F03B1-B051-4FBA-B62E-25F0E41B2678}"/>
              </a:ext>
            </a:extLst>
          </p:cNvPr>
          <p:cNvSpPr>
            <a:spLocks noGrp="1"/>
          </p:cNvSpPr>
          <p:nvPr>
            <p:ph type="sldNum" sz="quarter" idx="12"/>
          </p:nvPr>
        </p:nvSpPr>
        <p:spPr/>
        <p:txBody>
          <a:bodyPr/>
          <a:lstStyle/>
          <a:p>
            <a:fld id="{5955061D-7EB3-4F6B-8B96-97CF8B996C62}" type="slidenum">
              <a:rPr lang="en-US" smtClean="0"/>
              <a:t>22</a:t>
            </a:fld>
            <a:endParaRPr lang="en-US"/>
          </a:p>
        </p:txBody>
      </p:sp>
      <p:sp>
        <p:nvSpPr>
          <p:cNvPr id="2" name="Content Placeholder 1">
            <a:extLst>
              <a:ext uri="{FF2B5EF4-FFF2-40B4-BE49-F238E27FC236}">
                <a16:creationId xmlns:a16="http://schemas.microsoft.com/office/drawing/2014/main" id="{A95E1B88-96D3-48C7-BFF7-7564A6DCDB56}"/>
              </a:ext>
            </a:extLst>
          </p:cNvPr>
          <p:cNvSpPr>
            <a:spLocks noGrp="1"/>
          </p:cNvSpPr>
          <p:nvPr>
            <p:ph idx="1"/>
          </p:nvPr>
        </p:nvSpPr>
        <p:spPr/>
        <p:txBody>
          <a:bodyPr>
            <a:normAutofit/>
          </a:bodyPr>
          <a:lstStyle/>
          <a:p>
            <a:pPr marL="109728" indent="0">
              <a:buNone/>
            </a:pPr>
            <a:r>
              <a:rPr lang="en-US" sz="4000" dirty="0"/>
              <a:t>The ADA regulations explain that public accommodations “should consult with individuals with disabilities whenever possible to determine the type of auxiliary aid is needed to ensure effective communication.”  28 C.F.R. § 36.303(c)(1)(ii).</a:t>
            </a:r>
          </a:p>
        </p:txBody>
      </p:sp>
      <p:sp>
        <p:nvSpPr>
          <p:cNvPr id="4" name="Title 3">
            <a:extLst>
              <a:ext uri="{FF2B5EF4-FFF2-40B4-BE49-F238E27FC236}">
                <a16:creationId xmlns:a16="http://schemas.microsoft.com/office/drawing/2014/main" id="{FC8CCD06-310A-475D-BB56-7E4B1C84CEF2}"/>
              </a:ext>
            </a:extLst>
          </p:cNvPr>
          <p:cNvSpPr>
            <a:spLocks noGrp="1"/>
          </p:cNvSpPr>
          <p:nvPr>
            <p:ph type="title"/>
          </p:nvPr>
        </p:nvSpPr>
        <p:spPr/>
        <p:txBody>
          <a:bodyPr/>
          <a:lstStyle/>
          <a:p>
            <a:pPr algn="ctr"/>
            <a:r>
              <a:rPr lang="en-US" dirty="0"/>
              <a:t>Consultation</a:t>
            </a:r>
          </a:p>
        </p:txBody>
      </p:sp>
    </p:spTree>
    <p:extLst>
      <p:ext uri="{BB962C8B-B14F-4D97-AF65-F5344CB8AC3E}">
        <p14:creationId xmlns:p14="http://schemas.microsoft.com/office/powerpoint/2010/main" val="2256001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6B01161-ABDF-4602-BEF9-89521E0A4F63}"/>
              </a:ext>
            </a:extLst>
          </p:cNvPr>
          <p:cNvSpPr>
            <a:spLocks noGrp="1"/>
          </p:cNvSpPr>
          <p:nvPr>
            <p:ph type="sldNum" sz="quarter" idx="12"/>
          </p:nvPr>
        </p:nvSpPr>
        <p:spPr/>
        <p:txBody>
          <a:bodyPr/>
          <a:lstStyle/>
          <a:p>
            <a:fld id="{5955061D-7EB3-4F6B-8B96-97CF8B996C62}" type="slidenum">
              <a:rPr lang="en-US" smtClean="0"/>
              <a:t>23</a:t>
            </a:fld>
            <a:endParaRPr lang="en-US"/>
          </a:p>
        </p:txBody>
      </p:sp>
      <p:sp>
        <p:nvSpPr>
          <p:cNvPr id="3" name="Title 2"/>
          <p:cNvSpPr>
            <a:spLocks noGrp="1"/>
          </p:cNvSpPr>
          <p:nvPr>
            <p:ph type="title"/>
          </p:nvPr>
        </p:nvSpPr>
        <p:spPr/>
        <p:txBody>
          <a:bodyPr>
            <a:normAutofit fontScale="90000"/>
          </a:bodyPr>
          <a:lstStyle/>
          <a:p>
            <a:pPr algn="ctr"/>
            <a:r>
              <a:rPr lang="en-US" dirty="0"/>
              <a:t>Method of Communication Used by the Individual: ASL</a:t>
            </a:r>
          </a:p>
        </p:txBody>
      </p:sp>
      <p:sp>
        <p:nvSpPr>
          <p:cNvPr id="2" name="Content Placeholder 1"/>
          <p:cNvSpPr>
            <a:spLocks noGrp="1"/>
          </p:cNvSpPr>
          <p:nvPr>
            <p:ph idx="1"/>
          </p:nvPr>
        </p:nvSpPr>
        <p:spPr>
          <a:xfrm>
            <a:off x="609600" y="1828800"/>
            <a:ext cx="10972800" cy="4178492"/>
          </a:xfrm>
        </p:spPr>
        <p:txBody>
          <a:bodyPr>
            <a:normAutofit fontScale="92500" lnSpcReduction="10000"/>
          </a:bodyPr>
          <a:lstStyle/>
          <a:p>
            <a:pPr marL="109728" indent="0">
              <a:buNone/>
            </a:pPr>
            <a:r>
              <a:rPr lang="en-US" sz="3600" dirty="0"/>
              <a:t>“ASL is not derived from English; ASL has its own syntax and grammar and utilizes signs made by hand motions, facial expressions, eye gazes, and body postures. Therefore, </a:t>
            </a:r>
            <a:r>
              <a:rPr lang="en-US" sz="3600" b="1" dirty="0"/>
              <a:t>the vast majority of deaf people–[plaintiff] included– lack the ability to communicate effectively in English, whether by writing notes or reading lips</a:t>
            </a:r>
            <a:r>
              <a:rPr lang="en-US" sz="3600" dirty="0"/>
              <a:t>.”  </a:t>
            </a:r>
            <a:r>
              <a:rPr lang="en-US" sz="3600" i="1" dirty="0"/>
              <a:t>Pierce v. District of Columbia</a:t>
            </a:r>
            <a:r>
              <a:rPr lang="en-US" sz="3600" dirty="0"/>
              <a:t>, 128 F.Supp.3d 250, 275 (D.D.C. 2015) (cites to record omitted) (emphasis added).</a:t>
            </a:r>
          </a:p>
          <a:p>
            <a:pPr marL="109728" indent="0">
              <a:buNone/>
            </a:pPr>
            <a:endParaRPr lang="en-US" dirty="0"/>
          </a:p>
        </p:txBody>
      </p:sp>
    </p:spTree>
    <p:extLst>
      <p:ext uri="{BB962C8B-B14F-4D97-AF65-F5344CB8AC3E}">
        <p14:creationId xmlns:p14="http://schemas.microsoft.com/office/powerpoint/2010/main" val="121511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24</a:t>
            </a:fld>
            <a:endParaRPr lang="en-US">
              <a:solidFill>
                <a:srgbClr val="8CADAE">
                  <a:shade val="75000"/>
                </a:srgbClr>
              </a:solidFill>
            </a:endParaRPr>
          </a:p>
        </p:txBody>
      </p:sp>
      <p:sp>
        <p:nvSpPr>
          <p:cNvPr id="2" name="Title 1"/>
          <p:cNvSpPr>
            <a:spLocks noGrp="1"/>
          </p:cNvSpPr>
          <p:nvPr>
            <p:ph type="title"/>
          </p:nvPr>
        </p:nvSpPr>
        <p:spPr/>
        <p:txBody>
          <a:bodyPr>
            <a:normAutofit/>
          </a:bodyPr>
          <a:lstStyle/>
          <a:p>
            <a:pPr algn="ctr"/>
            <a:r>
              <a:rPr lang="en-US" sz="2800" dirty="0">
                <a:solidFill>
                  <a:schemeClr val="tx1"/>
                </a:solidFill>
              </a:rPr>
              <a:t>Communication Request Forms in DOJ ADA Settlements are Useful Tools to Obtain Individualized Information</a:t>
            </a:r>
          </a:p>
        </p:txBody>
      </p:sp>
      <p:pic>
        <p:nvPicPr>
          <p:cNvPr id="9" name="Content Placeholder 8" descr="Communication request form labeled &quot;Exhibit A - Deaf or Hard of Hearing Communication Request Form&quot; that has check boxes for the nature of the disability and relationship to patient."/>
          <p:cNvPicPr>
            <a:picLocks noGrp="1" noChangeAspect="1"/>
          </p:cNvPicPr>
          <p:nvPr>
            <p:ph sz="quarter" idx="1"/>
          </p:nvPr>
        </p:nvPicPr>
        <p:blipFill>
          <a:blip r:embed="rId2" cstate="email">
            <a:extLst>
              <a:ext uri="{28A0092B-C50C-407E-A947-70E740481C1C}">
                <a14:useLocalDpi xmlns:a14="http://schemas.microsoft.com/office/drawing/2010/main"/>
              </a:ext>
            </a:extLst>
          </a:blip>
          <a:stretch>
            <a:fillRect/>
          </a:stretch>
        </p:blipFill>
        <p:spPr>
          <a:xfrm>
            <a:off x="3239414" y="1626791"/>
            <a:ext cx="5713171" cy="4572000"/>
          </a:xfrm>
        </p:spPr>
      </p:pic>
    </p:spTree>
    <p:extLst>
      <p:ext uri="{BB962C8B-B14F-4D97-AF65-F5344CB8AC3E}">
        <p14:creationId xmlns:p14="http://schemas.microsoft.com/office/powerpoint/2010/main" val="3425102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25</a:t>
            </a:fld>
            <a:endParaRPr lang="en-US">
              <a:solidFill>
                <a:srgbClr val="8CADAE">
                  <a:shade val="75000"/>
                </a:srgbClr>
              </a:solidFill>
            </a:endParaRPr>
          </a:p>
        </p:txBody>
      </p:sp>
      <p:sp>
        <p:nvSpPr>
          <p:cNvPr id="2" name="Title 1"/>
          <p:cNvSpPr>
            <a:spLocks noGrp="1"/>
          </p:cNvSpPr>
          <p:nvPr>
            <p:ph type="title"/>
          </p:nvPr>
        </p:nvSpPr>
        <p:spPr/>
        <p:txBody>
          <a:bodyPr>
            <a:normAutofit fontScale="90000"/>
          </a:bodyPr>
          <a:lstStyle/>
          <a:p>
            <a:pPr algn="ctr"/>
            <a:r>
              <a:rPr lang="en-US" dirty="0">
                <a:solidFill>
                  <a:schemeClr val="tx1"/>
                </a:solidFill>
              </a:rPr>
              <a:t>The Auxiliary Aid Must Work for the Individual</a:t>
            </a:r>
          </a:p>
        </p:txBody>
      </p:sp>
      <p:sp>
        <p:nvSpPr>
          <p:cNvPr id="4" name="Content Placeholder 3"/>
          <p:cNvSpPr>
            <a:spLocks noGrp="1"/>
          </p:cNvSpPr>
          <p:nvPr>
            <p:ph sz="quarter" idx="1"/>
          </p:nvPr>
        </p:nvSpPr>
        <p:spPr>
          <a:xfrm>
            <a:off x="609600" y="1417638"/>
            <a:ext cx="10972800" cy="4525963"/>
          </a:xfrm>
        </p:spPr>
        <p:txBody>
          <a:bodyPr>
            <a:normAutofit lnSpcReduction="10000"/>
          </a:bodyPr>
          <a:lstStyle/>
          <a:p>
            <a:pPr marL="0" indent="0">
              <a:buNone/>
            </a:pPr>
            <a:r>
              <a:rPr lang="en-US" dirty="0"/>
              <a:t>There are many types of auxiliary aids and services, including, but not limited to:</a:t>
            </a:r>
          </a:p>
          <a:p>
            <a:pPr marL="457200" indent="-457200"/>
            <a:r>
              <a:rPr lang="en-US" dirty="0"/>
              <a:t>Real-time captioning (a.k.a., CART);</a:t>
            </a:r>
          </a:p>
          <a:p>
            <a:pPr marL="457200" indent="-457200"/>
            <a:r>
              <a:rPr lang="en-US" dirty="0" err="1"/>
              <a:t>CapTel</a:t>
            </a:r>
            <a:r>
              <a:rPr lang="en-US" dirty="0"/>
              <a:t> Phone;</a:t>
            </a:r>
          </a:p>
          <a:p>
            <a:pPr marL="457200" indent="-457200"/>
            <a:r>
              <a:rPr lang="en-US" dirty="0"/>
              <a:t>Cued-speech interpreter;</a:t>
            </a:r>
          </a:p>
          <a:p>
            <a:pPr marL="457200" indent="-457200"/>
            <a:r>
              <a:rPr lang="en-US" dirty="0"/>
              <a:t>Assistive listening systems and devices;</a:t>
            </a:r>
          </a:p>
          <a:p>
            <a:pPr marL="457200" indent="-457200"/>
            <a:r>
              <a:rPr lang="en-US" dirty="0"/>
              <a:t>Hearing-aid compatible telephones;</a:t>
            </a:r>
          </a:p>
          <a:p>
            <a:pPr marL="457200" indent="-457200"/>
            <a:r>
              <a:rPr lang="en-US" dirty="0"/>
              <a:t>Videophones; and</a:t>
            </a:r>
          </a:p>
          <a:p>
            <a:pPr marL="457200" indent="-457200"/>
            <a:r>
              <a:rPr lang="en-US" dirty="0"/>
              <a:t>Sign language interpreting (ASL, signed English, etc.).</a:t>
            </a:r>
          </a:p>
          <a:p>
            <a:pPr marL="0" indent="0">
              <a:buNone/>
            </a:pPr>
            <a:r>
              <a:rPr lang="en-US" dirty="0"/>
              <a:t>28 C.F.R. § 35.104; 28 C.F.R. § 36.303(b).</a:t>
            </a:r>
          </a:p>
        </p:txBody>
      </p:sp>
    </p:spTree>
    <p:extLst>
      <p:ext uri="{BB962C8B-B14F-4D97-AF65-F5344CB8AC3E}">
        <p14:creationId xmlns:p14="http://schemas.microsoft.com/office/powerpoint/2010/main" val="353445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26</a:t>
            </a:fld>
            <a:endParaRPr lang="en-US">
              <a:solidFill>
                <a:srgbClr val="8CADAE">
                  <a:shade val="75000"/>
                </a:srgbClr>
              </a:solidFill>
            </a:endParaRPr>
          </a:p>
        </p:txBody>
      </p:sp>
      <p:sp>
        <p:nvSpPr>
          <p:cNvPr id="2" name="Title 1"/>
          <p:cNvSpPr>
            <a:spLocks noGrp="1"/>
          </p:cNvSpPr>
          <p:nvPr>
            <p:ph type="title"/>
          </p:nvPr>
        </p:nvSpPr>
        <p:spPr/>
        <p:txBody>
          <a:bodyPr>
            <a:noAutofit/>
          </a:bodyPr>
          <a:lstStyle/>
          <a:p>
            <a:pPr algn="ctr"/>
            <a:r>
              <a:rPr lang="en-US" sz="6000" dirty="0">
                <a:solidFill>
                  <a:schemeClr val="tx1"/>
                </a:solidFill>
              </a:rPr>
              <a:t>CART</a:t>
            </a:r>
          </a:p>
        </p:txBody>
      </p:sp>
      <p:sp>
        <p:nvSpPr>
          <p:cNvPr id="4" name="Content Placeholder 3"/>
          <p:cNvSpPr>
            <a:spLocks noGrp="1"/>
          </p:cNvSpPr>
          <p:nvPr>
            <p:ph sz="quarter" idx="1"/>
          </p:nvPr>
        </p:nvSpPr>
        <p:spPr/>
        <p:txBody>
          <a:bodyPr/>
          <a:lstStyle/>
          <a:p>
            <a:pPr marL="0" indent="0">
              <a:buNone/>
            </a:pPr>
            <a:r>
              <a:rPr lang="en-US" dirty="0"/>
              <a:t>“Computer Assisted Real-Time Transcription (“CART”)</a:t>
            </a:r>
          </a:p>
          <a:p>
            <a:pPr marL="0" indent="0">
              <a:buNone/>
            </a:pPr>
            <a:r>
              <a:rPr lang="en-US" dirty="0"/>
              <a:t>Many people who are deaf or hard of hearing are not trained in either sign language or speech reading.  CART is a service in which an operator types what is said into a computer that displays the typed words on a screen.”</a:t>
            </a:r>
          </a:p>
          <a:p>
            <a:pPr marL="0" indent="0">
              <a:buNone/>
            </a:pPr>
            <a:endParaRPr lang="en-US" dirty="0"/>
          </a:p>
          <a:p>
            <a:pPr marL="0" indent="0">
              <a:buNone/>
            </a:pPr>
            <a:r>
              <a:rPr lang="en-US" dirty="0"/>
              <a:t>DOJ ADA Business Brief:  Communicating with People who are Deaf or Hard of Hearing in Hospital Settings</a:t>
            </a:r>
          </a:p>
        </p:txBody>
      </p:sp>
    </p:spTree>
    <p:extLst>
      <p:ext uri="{BB962C8B-B14F-4D97-AF65-F5344CB8AC3E}">
        <p14:creationId xmlns:p14="http://schemas.microsoft.com/office/powerpoint/2010/main" val="1356408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27</a:t>
            </a:fld>
            <a:endParaRPr lang="en-US">
              <a:solidFill>
                <a:srgbClr val="8CADAE">
                  <a:shade val="75000"/>
                </a:srgbClr>
              </a:solidFill>
            </a:endParaRPr>
          </a:p>
        </p:txBody>
      </p:sp>
      <p:sp>
        <p:nvSpPr>
          <p:cNvPr id="2" name="Title 1"/>
          <p:cNvSpPr>
            <a:spLocks noGrp="1"/>
          </p:cNvSpPr>
          <p:nvPr>
            <p:ph type="title"/>
          </p:nvPr>
        </p:nvSpPr>
        <p:spPr/>
        <p:txBody>
          <a:bodyPr>
            <a:noAutofit/>
          </a:bodyPr>
          <a:lstStyle/>
          <a:p>
            <a:pPr algn="ctr"/>
            <a:r>
              <a:rPr lang="en-US" sz="4000" dirty="0">
                <a:solidFill>
                  <a:schemeClr val="tx1"/>
                </a:solidFill>
              </a:rPr>
              <a:t>There are Many Kinds of Assistive Listening Devices</a:t>
            </a:r>
          </a:p>
        </p:txBody>
      </p:sp>
      <p:sp>
        <p:nvSpPr>
          <p:cNvPr id="4" name="Content Placeholder 3"/>
          <p:cNvSpPr>
            <a:spLocks noGrp="1"/>
          </p:cNvSpPr>
          <p:nvPr>
            <p:ph sz="quarter" idx="1"/>
          </p:nvPr>
        </p:nvSpPr>
        <p:spPr>
          <a:xfrm>
            <a:off x="609600" y="1814513"/>
            <a:ext cx="10972800" cy="4192779"/>
          </a:xfrm>
        </p:spPr>
        <p:txBody>
          <a:bodyPr/>
          <a:lstStyle/>
          <a:p>
            <a:r>
              <a:rPr lang="en-US" sz="4000" dirty="0"/>
              <a:t>Personal amplifiers</a:t>
            </a:r>
          </a:p>
          <a:p>
            <a:r>
              <a:rPr lang="en-US" sz="4000" dirty="0"/>
              <a:t>Hearing aid compatible telephones</a:t>
            </a:r>
          </a:p>
          <a:p>
            <a:r>
              <a:rPr lang="en-US" sz="4000" dirty="0"/>
              <a:t>TTY</a:t>
            </a:r>
          </a:p>
          <a:p>
            <a:r>
              <a:rPr lang="en-US" sz="4000" dirty="0"/>
              <a:t>Other technology, including captioned telephones (such as </a:t>
            </a:r>
            <a:r>
              <a:rPr lang="en-US" sz="4000" dirty="0" err="1"/>
              <a:t>Captel</a:t>
            </a:r>
            <a:r>
              <a:rPr lang="en-US" sz="4000" dirty="0"/>
              <a:t> phones)</a:t>
            </a:r>
          </a:p>
          <a:p>
            <a:endParaRPr lang="en-US" dirty="0"/>
          </a:p>
        </p:txBody>
      </p:sp>
    </p:spTree>
    <p:extLst>
      <p:ext uri="{BB962C8B-B14F-4D97-AF65-F5344CB8AC3E}">
        <p14:creationId xmlns:p14="http://schemas.microsoft.com/office/powerpoint/2010/main" val="1317136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28</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Captioning &amp; Telecommunications</a:t>
            </a:r>
            <a:endParaRPr lang="en-US" dirty="0"/>
          </a:p>
        </p:txBody>
      </p:sp>
      <p:sp>
        <p:nvSpPr>
          <p:cNvPr id="5" name="Content Placeholder 4"/>
          <p:cNvSpPr>
            <a:spLocks noGrp="1"/>
          </p:cNvSpPr>
          <p:nvPr>
            <p:ph sz="quarter" idx="1"/>
          </p:nvPr>
        </p:nvSpPr>
        <p:spPr/>
        <p:txBody>
          <a:bodyPr/>
          <a:lstStyle/>
          <a:p>
            <a:pPr>
              <a:buClrTx/>
              <a:buFont typeface="Wingdings" pitchFamily="2" charset="2"/>
              <a:buChar char="§"/>
            </a:pPr>
            <a:r>
              <a:rPr lang="en-US" altLang="en-US" dirty="0"/>
              <a:t>Information provided by video should be captioned</a:t>
            </a:r>
          </a:p>
          <a:p>
            <a:pPr>
              <a:buClrTx/>
              <a:buFont typeface="Wingdings" pitchFamily="2" charset="2"/>
              <a:buChar char="§"/>
            </a:pPr>
            <a:r>
              <a:rPr lang="en-US" altLang="en-US" dirty="0"/>
              <a:t>Televisions for patients in hospitals</a:t>
            </a:r>
          </a:p>
          <a:p>
            <a:pPr>
              <a:buClrTx/>
              <a:buFont typeface="Wingdings" pitchFamily="2" charset="2"/>
              <a:buChar char="§"/>
            </a:pPr>
            <a:r>
              <a:rPr lang="en-US" altLang="en-US" dirty="0"/>
              <a:t>TTY, if telephone is offered to others</a:t>
            </a:r>
          </a:p>
          <a:p>
            <a:pPr>
              <a:buClrTx/>
              <a:buFont typeface="Wingdings" pitchFamily="2" charset="2"/>
              <a:buChar char="§"/>
            </a:pPr>
            <a:r>
              <a:rPr lang="en-US" altLang="en-US" dirty="0"/>
              <a:t>Telehealth and web content video platforms</a:t>
            </a:r>
          </a:p>
          <a:p>
            <a:endParaRPr lang="en-US" dirty="0"/>
          </a:p>
        </p:txBody>
      </p:sp>
      <p:pic>
        <p:nvPicPr>
          <p:cNvPr id="6" name="Picture 5" descr="Screen shot of a video with a women communicating with ASL during a panel discussion and real time captioning visible on the scre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24201" y="3733800"/>
            <a:ext cx="383381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977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29</a:t>
            </a:fld>
            <a:endParaRPr lang="en-US">
              <a:solidFill>
                <a:srgbClr val="8CADAE">
                  <a:shade val="75000"/>
                </a:srgbClr>
              </a:solidFill>
            </a:endParaRPr>
          </a:p>
        </p:txBody>
      </p:sp>
      <p:sp>
        <p:nvSpPr>
          <p:cNvPr id="2" name="Title 1"/>
          <p:cNvSpPr>
            <a:spLocks noGrp="1"/>
          </p:cNvSpPr>
          <p:nvPr>
            <p:ph type="title"/>
          </p:nvPr>
        </p:nvSpPr>
        <p:spPr/>
        <p:txBody>
          <a:bodyPr>
            <a:noAutofit/>
          </a:bodyPr>
          <a:lstStyle/>
          <a:p>
            <a:pPr algn="ctr"/>
            <a:r>
              <a:rPr lang="en-US" sz="3600" dirty="0">
                <a:solidFill>
                  <a:schemeClr val="tx1"/>
                </a:solidFill>
              </a:rPr>
              <a:t>Hearing Aid Compatible Telephones</a:t>
            </a:r>
            <a:br>
              <a:rPr lang="en-US" sz="3600" dirty="0">
                <a:solidFill>
                  <a:schemeClr val="tx1"/>
                </a:solidFill>
              </a:rPr>
            </a:br>
            <a:r>
              <a:rPr lang="en-US" sz="3600" dirty="0">
                <a:solidFill>
                  <a:schemeClr val="tx1"/>
                </a:solidFill>
              </a:rPr>
              <a:t>and Amplified Telephones</a:t>
            </a:r>
          </a:p>
        </p:txBody>
      </p:sp>
      <p:pic>
        <p:nvPicPr>
          <p:cNvPr id="5" name="Content Placeholder 4" descr="Image of a hearing aid compatible and amplified telephone"/>
          <p:cNvPicPr>
            <a:picLocks noGrp="1" noChangeAspect="1" noChangeArrowheads="1"/>
          </p:cNvPicPr>
          <p:nvPr>
            <p:ph sz="quarter" idx="1"/>
          </p:nvPr>
        </p:nvPicPr>
        <p:blipFill>
          <a:blip r:embed="rId2">
            <a:extLst>
              <a:ext uri="{28A0092B-C50C-407E-A947-70E740481C1C}">
                <a14:useLocalDpi xmlns:a14="http://schemas.microsoft.com/office/drawing/2010/main"/>
              </a:ext>
            </a:extLst>
          </a:blip>
          <a:srcRect/>
          <a:stretch>
            <a:fillRect/>
          </a:stretch>
        </p:blipFill>
        <p:spPr bwMode="auto">
          <a:xfrm>
            <a:off x="3429000" y="2133600"/>
            <a:ext cx="3942556" cy="394255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78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3</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Disclaimer</a:t>
            </a:r>
          </a:p>
        </p:txBody>
      </p:sp>
      <p:sp>
        <p:nvSpPr>
          <p:cNvPr id="5" name="Content Placeholder 4"/>
          <p:cNvSpPr>
            <a:spLocks noGrp="1"/>
          </p:cNvSpPr>
          <p:nvPr>
            <p:ph sz="quarter" idx="1"/>
          </p:nvPr>
        </p:nvSpPr>
        <p:spPr/>
        <p:txBody>
          <a:bodyPr>
            <a:normAutofit fontScale="92500"/>
          </a:bodyPr>
          <a:lstStyle/>
          <a:p>
            <a:pPr marL="0" indent="0">
              <a:buNone/>
            </a:pPr>
            <a:r>
              <a:rPr lang="en-US" sz="4800" dirty="0"/>
              <a:t>Opinions expressed herein or otherwise are those of the speakers and do not necessarily reflect the views of the United States Department of Justice or the United States Department of Health and Human Services. </a:t>
            </a:r>
          </a:p>
          <a:p>
            <a:endParaRPr lang="en-US" dirty="0"/>
          </a:p>
        </p:txBody>
      </p:sp>
    </p:spTree>
    <p:extLst>
      <p:ext uri="{BB962C8B-B14F-4D97-AF65-F5344CB8AC3E}">
        <p14:creationId xmlns:p14="http://schemas.microsoft.com/office/powerpoint/2010/main" val="3213836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F6651E-70E4-4866-A39C-8AC91DC083FA}" type="slidenum">
              <a:rPr lang="en-US" smtClean="0">
                <a:solidFill>
                  <a:srgbClr val="04617B">
                    <a:shade val="90000"/>
                  </a:srgbClr>
                </a:solidFill>
              </a:rPr>
              <a:pPr>
                <a:defRPr/>
              </a:pPr>
              <a:t>30</a:t>
            </a:fld>
            <a:endParaRPr lang="en-US" dirty="0">
              <a:solidFill>
                <a:srgbClr val="04617B">
                  <a:shade val="90000"/>
                </a:srgbClr>
              </a:solidFill>
            </a:endParaRPr>
          </a:p>
        </p:txBody>
      </p:sp>
      <p:sp>
        <p:nvSpPr>
          <p:cNvPr id="2" name="Title 1"/>
          <p:cNvSpPr>
            <a:spLocks noGrp="1"/>
          </p:cNvSpPr>
          <p:nvPr>
            <p:ph type="title"/>
          </p:nvPr>
        </p:nvSpPr>
        <p:spPr/>
        <p:txBody>
          <a:bodyPr/>
          <a:lstStyle/>
          <a:p>
            <a:pPr algn="ctr"/>
            <a:r>
              <a:rPr lang="en-US" dirty="0"/>
              <a:t>Captioned Telephones</a:t>
            </a:r>
          </a:p>
        </p:txBody>
      </p:sp>
      <p:pic>
        <p:nvPicPr>
          <p:cNvPr id="5" name="Content Placeholder 4" descr="Image of a Captel phone with text on its screen."/>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4125960" y="1935164"/>
            <a:ext cx="3940081" cy="4389437"/>
          </a:xfrm>
        </p:spPr>
      </p:pic>
    </p:spTree>
    <p:extLst>
      <p:ext uri="{BB962C8B-B14F-4D97-AF65-F5344CB8AC3E}">
        <p14:creationId xmlns:p14="http://schemas.microsoft.com/office/powerpoint/2010/main" val="2082281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31</a:t>
            </a:fld>
            <a:endParaRPr lang="en-US">
              <a:solidFill>
                <a:srgbClr val="8CADAE">
                  <a:shade val="75000"/>
                </a:srgbClr>
              </a:solidFill>
            </a:endParaRPr>
          </a:p>
        </p:txBody>
      </p:sp>
      <p:sp>
        <p:nvSpPr>
          <p:cNvPr id="2" name="Title 1"/>
          <p:cNvSpPr>
            <a:spLocks noGrp="1"/>
          </p:cNvSpPr>
          <p:nvPr>
            <p:ph type="title"/>
          </p:nvPr>
        </p:nvSpPr>
        <p:spPr>
          <a:xfrm>
            <a:off x="609600" y="274638"/>
            <a:ext cx="10972800" cy="806038"/>
          </a:xfrm>
        </p:spPr>
        <p:txBody>
          <a:bodyPr>
            <a:normAutofit fontScale="90000"/>
          </a:bodyPr>
          <a:lstStyle/>
          <a:p>
            <a:pPr algn="ctr"/>
            <a:r>
              <a:rPr lang="en-US" dirty="0">
                <a:solidFill>
                  <a:schemeClr val="tx1"/>
                </a:solidFill>
              </a:rPr>
              <a:t>Sign Language is an Auxiliary Aid or Service</a:t>
            </a:r>
          </a:p>
        </p:txBody>
      </p:sp>
      <p:sp>
        <p:nvSpPr>
          <p:cNvPr id="7" name="Content Placeholder 6"/>
          <p:cNvSpPr>
            <a:spLocks noGrp="1"/>
          </p:cNvSpPr>
          <p:nvPr>
            <p:ph sz="quarter" idx="1"/>
          </p:nvPr>
        </p:nvSpPr>
        <p:spPr/>
        <p:txBody>
          <a:bodyPr>
            <a:normAutofit fontScale="92500"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A doctor uses sign language interpreter to communicate with a patient who is deaf.</a:t>
            </a:r>
          </a:p>
        </p:txBody>
      </p:sp>
      <p:pic>
        <p:nvPicPr>
          <p:cNvPr id="9" name="Picture 8" descr="Image of a hospital room with a doctor communicating with a patient in a hospital bed through an in-person ASL interprete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32779" y="1225651"/>
            <a:ext cx="3196734" cy="3451599"/>
          </a:xfrm>
          <a:prstGeom prst="rect">
            <a:avLst/>
          </a:prstGeom>
        </p:spPr>
      </p:pic>
    </p:spTree>
    <p:extLst>
      <p:ext uri="{BB962C8B-B14F-4D97-AF65-F5344CB8AC3E}">
        <p14:creationId xmlns:p14="http://schemas.microsoft.com/office/powerpoint/2010/main" val="184718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32</a:t>
            </a:fld>
            <a:endParaRPr lang="en-US">
              <a:solidFill>
                <a:srgbClr val="8CADAE">
                  <a:shade val="75000"/>
                </a:srgbClr>
              </a:solidFill>
            </a:endParaRPr>
          </a:p>
        </p:txBody>
      </p:sp>
      <p:sp>
        <p:nvSpPr>
          <p:cNvPr id="2" name="Title 1"/>
          <p:cNvSpPr>
            <a:spLocks noGrp="1"/>
          </p:cNvSpPr>
          <p:nvPr>
            <p:ph type="title"/>
          </p:nvPr>
        </p:nvSpPr>
        <p:spPr>
          <a:xfrm>
            <a:off x="1828800" y="304800"/>
            <a:ext cx="8534400" cy="758952"/>
          </a:xfrm>
        </p:spPr>
        <p:txBody>
          <a:bodyPr>
            <a:noAutofit/>
          </a:bodyPr>
          <a:lstStyle/>
          <a:p>
            <a:pPr algn="ctr"/>
            <a:r>
              <a:rPr lang="en-US" sz="2800" dirty="0">
                <a:solidFill>
                  <a:schemeClr val="tx1"/>
                </a:solidFill>
              </a:rPr>
              <a:t>Communication of, Among Other Things, Medical History Requires an Interpreter</a:t>
            </a:r>
          </a:p>
        </p:txBody>
      </p:sp>
      <p:sp>
        <p:nvSpPr>
          <p:cNvPr id="5" name="Content Placeholder 4"/>
          <p:cNvSpPr>
            <a:spLocks noGrp="1"/>
          </p:cNvSpPr>
          <p:nvPr>
            <p:ph sz="quarter" idx="1"/>
          </p:nvPr>
        </p:nvSpPr>
        <p:spPr>
          <a:xfrm>
            <a:off x="1825752" y="1447800"/>
            <a:ext cx="8503920" cy="4572000"/>
          </a:xfrm>
        </p:spPr>
        <p:txBody>
          <a:bodyPr>
            <a:noAutofit/>
          </a:bodyPr>
          <a:lstStyle/>
          <a:p>
            <a:pPr marL="0" indent="0">
              <a:buNone/>
            </a:pPr>
            <a:r>
              <a:rPr lang="en-US" sz="1700" dirty="0"/>
              <a:t>DOJ’s section-by-section analysis of the ADA regulations provides guidance on the limited types of communication for which the exchange of notes will constitute effective communication and discusses DOJ’s policy:</a:t>
            </a:r>
          </a:p>
          <a:p>
            <a:endParaRPr lang="en-US" sz="1700" dirty="0"/>
          </a:p>
          <a:p>
            <a:pPr marL="0" indent="0">
              <a:buNone/>
            </a:pPr>
            <a:r>
              <a:rPr lang="en-US" sz="1700" b="1" u="sng" dirty="0"/>
              <a:t>Exchange of notes </a:t>
            </a:r>
            <a:r>
              <a:rPr lang="en-US" sz="1700" dirty="0"/>
              <a:t>likely will be effective in situations that </a:t>
            </a:r>
            <a:r>
              <a:rPr lang="en-US" sz="1700" b="1" u="sng" dirty="0"/>
              <a:t>do not involve substantial conversation</a:t>
            </a:r>
            <a:r>
              <a:rPr lang="en-US" sz="1700" dirty="0"/>
              <a:t>, for example, when blood is drawn for routine lab tests or regular allergy shots are administered.  </a:t>
            </a:r>
            <a:r>
              <a:rPr lang="en-US" sz="1700" b="1" u="sng" dirty="0"/>
              <a:t>However, interpreters should be used when the matter involves more complexity, such as in communication of medical history or diagnosis, in conversations about medical procedures and treatment decisions, or in communication of instructions for care at home or elsewhere</a:t>
            </a:r>
            <a:r>
              <a:rPr lang="en-US" sz="1700" dirty="0"/>
              <a:t>.  The Department discussed in the NPRM the kinds of situations in which use of interpreters or captioning is necessary.  Additional guidance on this issue can be found in a number of agreements entered into with health care providers and hospitals that are available on the Department’s Web site </a:t>
            </a:r>
            <a:r>
              <a:rPr lang="en-US" sz="1700" i="1" dirty="0"/>
              <a:t>at </a:t>
            </a:r>
            <a:r>
              <a:rPr lang="en-US" sz="1700" i="1" u="sng" dirty="0">
                <a:hlinkClick r:id="rId2"/>
              </a:rPr>
              <a:t>http://www.ada.gov.</a:t>
            </a:r>
            <a:r>
              <a:rPr lang="en-US" sz="1700" i="1" dirty="0">
                <a:hlinkClick r:id="rId2"/>
              </a:rPr>
              <a:t>  </a:t>
            </a:r>
          </a:p>
          <a:p>
            <a:endParaRPr lang="en-US" sz="1700" i="1" dirty="0"/>
          </a:p>
          <a:p>
            <a:pPr marL="0" indent="0">
              <a:buNone/>
            </a:pPr>
            <a:r>
              <a:rPr lang="en-US" sz="1700" i="1" dirty="0"/>
              <a:t>28 C.F.R. Pt. 36, App. A, § 36.303 (emphasis added).</a:t>
            </a:r>
          </a:p>
        </p:txBody>
      </p:sp>
    </p:spTree>
    <p:extLst>
      <p:ext uri="{BB962C8B-B14F-4D97-AF65-F5344CB8AC3E}">
        <p14:creationId xmlns:p14="http://schemas.microsoft.com/office/powerpoint/2010/main" val="1797197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33</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altLang="en-US" dirty="0">
                <a:solidFill>
                  <a:schemeClr val="tx1"/>
                </a:solidFill>
              </a:rPr>
              <a:t>Technical Assistance Manual Example</a:t>
            </a:r>
            <a:endParaRPr lang="en-US" dirty="0">
              <a:solidFill>
                <a:schemeClr val="tx1"/>
              </a:solidFill>
            </a:endParaRPr>
          </a:p>
        </p:txBody>
      </p:sp>
      <p:sp>
        <p:nvSpPr>
          <p:cNvPr id="5" name="Content Placeholder 4"/>
          <p:cNvSpPr>
            <a:spLocks noGrp="1"/>
          </p:cNvSpPr>
          <p:nvPr>
            <p:ph sz="quarter" idx="1"/>
          </p:nvPr>
        </p:nvSpPr>
        <p:spPr/>
        <p:txBody>
          <a:bodyPr>
            <a:normAutofit fontScale="85000" lnSpcReduction="10000"/>
          </a:bodyPr>
          <a:lstStyle/>
          <a:p>
            <a:pPr>
              <a:buClrTx/>
              <a:buFont typeface="Wingdings" pitchFamily="2" charset="2"/>
              <a:buChar char="§"/>
            </a:pPr>
            <a:r>
              <a:rPr lang="en-US" altLang="en-US" sz="2800" dirty="0"/>
              <a:t>“ILLUSTRATION 2a:  H goes to his doctor for a bi‑weekly checkup, during which the nurse records H’s blood pressure and weight.  Exchanging notes and using gestures are likely to provide an effective means of communication at this type of check-up.  </a:t>
            </a:r>
          </a:p>
          <a:p>
            <a:pPr>
              <a:buClrTx/>
              <a:buFont typeface="Wingdings" pitchFamily="2" charset="2"/>
              <a:buChar char="§"/>
            </a:pPr>
            <a:endParaRPr lang="en-US" altLang="en-US" sz="2800" dirty="0"/>
          </a:p>
          <a:p>
            <a:pPr>
              <a:buClrTx/>
              <a:buFont typeface="Wingdings" pitchFamily="2" charset="2"/>
              <a:buChar char="§"/>
            </a:pPr>
            <a:r>
              <a:rPr lang="en-US" altLang="en-US" sz="2800" dirty="0"/>
              <a:t>BUT: Upon experiencing symptoms of a mild stroke, H returns to his doctor for a thorough examination and battery of tests and requests that an interpreter be provided.  H’s doctor should arrange for the services of a qualified interpreter, as an interpreter is likely to be necessary for effective communication with H, given the length and complexity of the communication involved.”   </a:t>
            </a:r>
          </a:p>
          <a:p>
            <a:pPr marL="0" indent="0">
              <a:buClrTx/>
              <a:buNone/>
            </a:pPr>
            <a:endParaRPr lang="en-US" altLang="en-US" sz="2800" dirty="0"/>
          </a:p>
          <a:p>
            <a:pPr marL="0" indent="0">
              <a:buNone/>
            </a:pPr>
            <a:r>
              <a:rPr lang="en-US" sz="1800" dirty="0"/>
              <a:t>Dep’t of Justice, Technical Assistance Manual, § III-4.3200 (1994 Supplement).</a:t>
            </a:r>
          </a:p>
        </p:txBody>
      </p:sp>
    </p:spTree>
    <p:extLst>
      <p:ext uri="{BB962C8B-B14F-4D97-AF65-F5344CB8AC3E}">
        <p14:creationId xmlns:p14="http://schemas.microsoft.com/office/powerpoint/2010/main" val="3568472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34</a:t>
            </a:fld>
            <a:endParaRPr lang="en-US">
              <a:solidFill>
                <a:srgbClr val="8CADAE">
                  <a:shade val="75000"/>
                </a:srgbClr>
              </a:solidFill>
            </a:endParaRPr>
          </a:p>
        </p:txBody>
      </p:sp>
      <p:sp>
        <p:nvSpPr>
          <p:cNvPr id="2" name="Title 1"/>
          <p:cNvSpPr>
            <a:spLocks noGrp="1"/>
          </p:cNvSpPr>
          <p:nvPr>
            <p:ph type="title"/>
          </p:nvPr>
        </p:nvSpPr>
        <p:spPr/>
        <p:txBody>
          <a:bodyPr>
            <a:normAutofit/>
          </a:bodyPr>
          <a:lstStyle/>
          <a:p>
            <a:pPr algn="ctr"/>
            <a:r>
              <a:rPr lang="en-US" sz="2800" dirty="0">
                <a:solidFill>
                  <a:schemeClr val="tx1"/>
                </a:solidFill>
              </a:rPr>
              <a:t>Two DOJ Publications Provide Very Helpful Guidance</a:t>
            </a:r>
          </a:p>
        </p:txBody>
      </p:sp>
      <p:pic>
        <p:nvPicPr>
          <p:cNvPr id="6" name="Content Placeholder 5" descr="Title page of the U.S. DOJ ADA Business Brief on Communicating with People who are Deaf or Hard of Hearing in Hospital Settings."/>
          <p:cNvPicPr>
            <a:picLocks noGrp="1" noChangeAspect="1"/>
          </p:cNvPicPr>
          <p:nvPr>
            <p:ph sz="quarter" idx="1"/>
          </p:nvPr>
        </p:nvPicPr>
        <p:blipFill>
          <a:blip r:embed="rId2" cstate="email">
            <a:extLst>
              <a:ext uri="{28A0092B-C50C-407E-A947-70E740481C1C}">
                <a14:useLocalDpi xmlns:a14="http://schemas.microsoft.com/office/drawing/2010/main"/>
              </a:ext>
            </a:extLst>
          </a:blip>
          <a:stretch>
            <a:fillRect/>
          </a:stretch>
        </p:blipFill>
        <p:spPr>
          <a:xfrm>
            <a:off x="1971013" y="1447800"/>
            <a:ext cx="8352244" cy="3124200"/>
          </a:xfrm>
        </p:spPr>
      </p:pic>
      <p:pic>
        <p:nvPicPr>
          <p:cNvPr id="7" name="Picture 6" descr="Title of the publication from ADA.gov on Effective Communicatio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28801" y="4687111"/>
            <a:ext cx="8664691" cy="1691787"/>
          </a:xfrm>
          <a:prstGeom prst="rect">
            <a:avLst/>
          </a:prstGeom>
        </p:spPr>
      </p:pic>
    </p:spTree>
    <p:extLst>
      <p:ext uri="{BB962C8B-B14F-4D97-AF65-F5344CB8AC3E}">
        <p14:creationId xmlns:p14="http://schemas.microsoft.com/office/powerpoint/2010/main" val="2694894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716BD7-2F86-4325-9098-E79057DD3D75}"/>
              </a:ext>
            </a:extLst>
          </p:cNvPr>
          <p:cNvSpPr>
            <a:spLocks noGrp="1"/>
          </p:cNvSpPr>
          <p:nvPr>
            <p:ph type="sldNum" sz="quarter" idx="12"/>
          </p:nvPr>
        </p:nvSpPr>
        <p:spPr/>
        <p:txBody>
          <a:bodyPr/>
          <a:lstStyle/>
          <a:p>
            <a:fld id="{5955061D-7EB3-4F6B-8B96-97CF8B996C62}" type="slidenum">
              <a:rPr lang="en-US" smtClean="0"/>
              <a:t>35</a:t>
            </a:fld>
            <a:endParaRPr lang="en-US"/>
          </a:p>
        </p:txBody>
      </p:sp>
      <p:sp>
        <p:nvSpPr>
          <p:cNvPr id="2" name="Title 1"/>
          <p:cNvSpPr>
            <a:spLocks noGrp="1"/>
          </p:cNvSpPr>
          <p:nvPr>
            <p:ph type="title"/>
          </p:nvPr>
        </p:nvSpPr>
        <p:spPr/>
        <p:txBody>
          <a:bodyPr>
            <a:normAutofit/>
          </a:bodyPr>
          <a:lstStyle/>
          <a:p>
            <a:pPr algn="ctr"/>
            <a:r>
              <a:rPr lang="en-US" sz="4400" dirty="0">
                <a:solidFill>
                  <a:schemeClr val="tx1"/>
                </a:solidFill>
              </a:rPr>
              <a:t>Qualified Interpreter</a:t>
            </a:r>
          </a:p>
        </p:txBody>
      </p:sp>
      <p:sp>
        <p:nvSpPr>
          <p:cNvPr id="3" name="Content Placeholder 2"/>
          <p:cNvSpPr>
            <a:spLocks noGrp="1"/>
          </p:cNvSpPr>
          <p:nvPr>
            <p:ph idx="1"/>
          </p:nvPr>
        </p:nvSpPr>
        <p:spPr>
          <a:xfrm>
            <a:off x="609600" y="1771650"/>
            <a:ext cx="10972800" cy="4235642"/>
          </a:xfrm>
        </p:spPr>
        <p:txBody>
          <a:bodyPr/>
          <a:lstStyle/>
          <a:p>
            <a:pPr marL="0" indent="0">
              <a:buNone/>
            </a:pPr>
            <a:r>
              <a:rPr lang="en-US" sz="4400" dirty="0"/>
              <a:t>If an interpreter is required, a covered entity must furnish a “qualified interpreter.” 28 C.F.R. §§ 35.104 &amp; 36.104.</a:t>
            </a:r>
          </a:p>
          <a:p>
            <a:endParaRPr lang="en-US" dirty="0"/>
          </a:p>
        </p:txBody>
      </p:sp>
    </p:spTree>
    <p:extLst>
      <p:ext uri="{BB962C8B-B14F-4D97-AF65-F5344CB8AC3E}">
        <p14:creationId xmlns:p14="http://schemas.microsoft.com/office/powerpoint/2010/main" val="3348348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2AA96F7-FC42-4130-99A7-4B5A8DAEC5CF}"/>
              </a:ext>
            </a:extLst>
          </p:cNvPr>
          <p:cNvSpPr>
            <a:spLocks noGrp="1"/>
          </p:cNvSpPr>
          <p:nvPr>
            <p:ph type="sldNum" sz="quarter" idx="12"/>
          </p:nvPr>
        </p:nvSpPr>
        <p:spPr/>
        <p:txBody>
          <a:bodyPr/>
          <a:lstStyle/>
          <a:p>
            <a:fld id="{5955061D-7EB3-4F6B-8B96-97CF8B996C62}" type="slidenum">
              <a:rPr lang="en-US" smtClean="0"/>
              <a:t>36</a:t>
            </a:fld>
            <a:endParaRPr lang="en-US"/>
          </a:p>
        </p:txBody>
      </p:sp>
      <p:sp>
        <p:nvSpPr>
          <p:cNvPr id="2" name="Title 1"/>
          <p:cNvSpPr>
            <a:spLocks noGrp="1"/>
          </p:cNvSpPr>
          <p:nvPr>
            <p:ph type="title"/>
          </p:nvPr>
        </p:nvSpPr>
        <p:spPr/>
        <p:txBody>
          <a:bodyPr/>
          <a:lstStyle/>
          <a:p>
            <a:r>
              <a:rPr lang="en-US" dirty="0">
                <a:solidFill>
                  <a:schemeClr val="tx1"/>
                </a:solidFill>
              </a:rPr>
              <a:t>Requirements for a “Qualified Interpreter”</a:t>
            </a:r>
          </a:p>
        </p:txBody>
      </p:sp>
      <p:sp>
        <p:nvSpPr>
          <p:cNvPr id="5" name="Content Placeholder 4"/>
          <p:cNvSpPr>
            <a:spLocks noGrp="1"/>
          </p:cNvSpPr>
          <p:nvPr>
            <p:ph sz="quarter" idx="1"/>
          </p:nvPr>
        </p:nvSpPr>
        <p:spPr/>
        <p:txBody>
          <a:bodyPr>
            <a:normAutofit fontScale="85000" lnSpcReduction="10000"/>
          </a:bodyPr>
          <a:lstStyle/>
          <a:p>
            <a:pPr marL="0" indent="0">
              <a:buClrTx/>
              <a:buNone/>
            </a:pPr>
            <a:r>
              <a:rPr lang="en-US" sz="3000" dirty="0"/>
              <a:t>Able to interpret:</a:t>
            </a:r>
          </a:p>
          <a:p>
            <a:pPr marL="514350" indent="-514350">
              <a:buClrTx/>
              <a:buFont typeface="Arial" panose="020B0604020202020204" pitchFamily="34" charset="0"/>
              <a:buChar char="•"/>
            </a:pPr>
            <a:r>
              <a:rPr lang="en-US" sz="3000" b="1" u="sng" dirty="0"/>
              <a:t>Effectively</a:t>
            </a:r>
            <a:r>
              <a:rPr lang="en-US" sz="3000" dirty="0"/>
              <a:t> – interprets both receptively (i.e., understanding what the person with the disability is saying) and expressively (i.e., having the skill needed to convey information back to that person) </a:t>
            </a:r>
            <a:r>
              <a:rPr lang="en-US" sz="3000" b="1" dirty="0"/>
              <a:t>using the sign language of the individual needing the interpreter</a:t>
            </a:r>
            <a:r>
              <a:rPr lang="en-US" sz="3000" dirty="0"/>
              <a:t> (e.g., ASL, Signed English, etc.)</a:t>
            </a:r>
          </a:p>
          <a:p>
            <a:pPr marL="514350" indent="-514350">
              <a:buClrTx/>
              <a:buFont typeface="Arial" panose="020B0604020202020204" pitchFamily="34" charset="0"/>
              <a:buChar char="•"/>
            </a:pPr>
            <a:r>
              <a:rPr lang="en-US" sz="3000" b="1" u="sng" dirty="0"/>
              <a:t>Accurately</a:t>
            </a:r>
          </a:p>
          <a:p>
            <a:pPr marL="514350" indent="-514350">
              <a:buClrTx/>
              <a:buFont typeface="Arial" panose="020B0604020202020204" pitchFamily="34" charset="0"/>
              <a:buChar char="•"/>
            </a:pPr>
            <a:r>
              <a:rPr lang="en-US" sz="3000" b="1" u="sng" dirty="0"/>
              <a:t>Impartially</a:t>
            </a:r>
          </a:p>
          <a:p>
            <a:pPr marL="514350" indent="-514350">
              <a:buClrTx/>
              <a:buFont typeface="Arial" panose="020B0604020202020204" pitchFamily="34" charset="0"/>
              <a:buChar char="•"/>
            </a:pPr>
            <a:r>
              <a:rPr lang="en-US" sz="3000" dirty="0"/>
              <a:t>Understanding the necessary </a:t>
            </a:r>
            <a:r>
              <a:rPr lang="en-US" sz="3000" b="1" u="sng" dirty="0"/>
              <a:t>specialized vocabulary </a:t>
            </a:r>
            <a:r>
              <a:rPr lang="en-US" sz="3000" dirty="0"/>
              <a:t>that is used for the particular setting (</a:t>
            </a:r>
            <a:r>
              <a:rPr lang="en-US" sz="3000" i="1" dirty="0"/>
              <a:t>e.g</a:t>
            </a:r>
            <a:r>
              <a:rPr lang="en-US" sz="3000" dirty="0"/>
              <a:t>., not all interpreters are qualified for medical settings).</a:t>
            </a:r>
          </a:p>
          <a:p>
            <a:pPr marL="0" indent="0">
              <a:buNone/>
            </a:pPr>
            <a:r>
              <a:rPr lang="en-US" sz="1900" dirty="0"/>
              <a:t>28 C.F.R. § 36.104 (definition of “qualified interpreter”); </a:t>
            </a:r>
            <a:r>
              <a:rPr lang="en-US" sz="1900" i="1" dirty="0"/>
              <a:t>see also </a:t>
            </a:r>
            <a:r>
              <a:rPr lang="en-US" sz="1900" dirty="0"/>
              <a:t>Technical Assistance Manual, § III‑4.3200.</a:t>
            </a:r>
          </a:p>
        </p:txBody>
      </p:sp>
    </p:spTree>
    <p:extLst>
      <p:ext uri="{BB962C8B-B14F-4D97-AF65-F5344CB8AC3E}">
        <p14:creationId xmlns:p14="http://schemas.microsoft.com/office/powerpoint/2010/main" val="601193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DBBCA07-10CC-4506-A275-11A74D695D5E}"/>
              </a:ext>
            </a:extLst>
          </p:cNvPr>
          <p:cNvSpPr>
            <a:spLocks noGrp="1"/>
          </p:cNvSpPr>
          <p:nvPr>
            <p:ph type="sldNum" sz="quarter" idx="12"/>
          </p:nvPr>
        </p:nvSpPr>
        <p:spPr/>
        <p:txBody>
          <a:bodyPr/>
          <a:lstStyle/>
          <a:p>
            <a:fld id="{5955061D-7EB3-4F6B-8B96-97CF8B996C62}" type="slidenum">
              <a:rPr lang="en-US" smtClean="0"/>
              <a:t>37</a:t>
            </a:fld>
            <a:endParaRPr lang="en-US"/>
          </a:p>
        </p:txBody>
      </p:sp>
      <p:sp>
        <p:nvSpPr>
          <p:cNvPr id="4" name="Title 3"/>
          <p:cNvSpPr>
            <a:spLocks noGrp="1"/>
          </p:cNvSpPr>
          <p:nvPr>
            <p:ph type="title"/>
          </p:nvPr>
        </p:nvSpPr>
        <p:spPr/>
        <p:txBody>
          <a:bodyPr/>
          <a:lstStyle/>
          <a:p>
            <a:pPr algn="ctr"/>
            <a:r>
              <a:rPr lang="en-US" sz="6000" dirty="0"/>
              <a:t>Question 4</a:t>
            </a:r>
          </a:p>
        </p:txBody>
      </p:sp>
      <p:sp>
        <p:nvSpPr>
          <p:cNvPr id="2" name="Content Placeholder 1"/>
          <p:cNvSpPr>
            <a:spLocks noGrp="1"/>
          </p:cNvSpPr>
          <p:nvPr>
            <p:ph idx="1"/>
          </p:nvPr>
        </p:nvSpPr>
        <p:spPr/>
        <p:txBody>
          <a:bodyPr>
            <a:normAutofit fontScale="92500"/>
          </a:bodyPr>
          <a:lstStyle/>
          <a:p>
            <a:pPr marL="109728" indent="0">
              <a:buNone/>
            </a:pPr>
            <a:r>
              <a:rPr lang="en-US" sz="4400" dirty="0"/>
              <a:t>You have an employee who took two semesters of American Sign Language in high school.  Is she qualified to interpret for a care planning meeting to discuss services that SNF will be providing to a resident, who is deaf and uses ASL as her primary means of communication?</a:t>
            </a:r>
          </a:p>
        </p:txBody>
      </p:sp>
    </p:spTree>
    <p:extLst>
      <p:ext uri="{BB962C8B-B14F-4D97-AF65-F5344CB8AC3E}">
        <p14:creationId xmlns:p14="http://schemas.microsoft.com/office/powerpoint/2010/main" val="84499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301A88F-0E4E-4BFC-BE48-95CC5EB108E9}"/>
              </a:ext>
            </a:extLst>
          </p:cNvPr>
          <p:cNvSpPr>
            <a:spLocks noGrp="1"/>
          </p:cNvSpPr>
          <p:nvPr>
            <p:ph type="sldNum" sz="quarter" idx="12"/>
          </p:nvPr>
        </p:nvSpPr>
        <p:spPr/>
        <p:txBody>
          <a:bodyPr/>
          <a:lstStyle/>
          <a:p>
            <a:fld id="{5955061D-7EB3-4F6B-8B96-97CF8B996C62}" type="slidenum">
              <a:rPr lang="en-US" smtClean="0"/>
              <a:t>38</a:t>
            </a:fld>
            <a:endParaRPr lang="en-US"/>
          </a:p>
        </p:txBody>
      </p:sp>
      <p:sp>
        <p:nvSpPr>
          <p:cNvPr id="2" name="Title 1"/>
          <p:cNvSpPr>
            <a:spLocks noGrp="1"/>
          </p:cNvSpPr>
          <p:nvPr>
            <p:ph type="title"/>
          </p:nvPr>
        </p:nvSpPr>
        <p:spPr/>
        <p:txBody>
          <a:bodyPr/>
          <a:lstStyle/>
          <a:p>
            <a:pPr algn="ctr"/>
            <a:r>
              <a:rPr lang="en-US" dirty="0">
                <a:solidFill>
                  <a:schemeClr val="tx1"/>
                </a:solidFill>
              </a:rPr>
              <a:t>Use of Staff Who Sign “Pretty Well”</a:t>
            </a:r>
          </a:p>
        </p:txBody>
      </p:sp>
      <p:sp>
        <p:nvSpPr>
          <p:cNvPr id="5" name="Content Placeholder 4"/>
          <p:cNvSpPr>
            <a:spLocks noGrp="1"/>
          </p:cNvSpPr>
          <p:nvPr>
            <p:ph sz="quarter" idx="1"/>
          </p:nvPr>
        </p:nvSpPr>
        <p:spPr/>
        <p:txBody>
          <a:bodyPr>
            <a:normAutofit fontScale="92500"/>
          </a:bodyPr>
          <a:lstStyle/>
          <a:p>
            <a:pPr marL="0" indent="0">
              <a:buNone/>
            </a:pPr>
            <a:r>
              <a:rPr lang="en-US" i="1" dirty="0"/>
              <a:t>Can a public accommodation use a staff member who signs “pretty well” as an interpreter for meetings with individuals who use sign language to communicate?</a:t>
            </a:r>
          </a:p>
          <a:p>
            <a:pPr marL="0" indent="0">
              <a:buNone/>
            </a:pPr>
            <a:r>
              <a:rPr lang="en-US" b="1" u="sng" dirty="0"/>
              <a:t>Signing and interpreting are not the same thing.  </a:t>
            </a:r>
            <a:r>
              <a:rPr lang="en-US" dirty="0"/>
              <a:t>Being able to sign does not mean that a person can process spoken communication into the proper signs, nor does it mean that he or she possesses the proper skills to observe someone signing and change their signed or </a:t>
            </a:r>
            <a:r>
              <a:rPr lang="en-US" dirty="0" err="1"/>
              <a:t>fingerspelled</a:t>
            </a:r>
            <a:r>
              <a:rPr lang="en-US" dirty="0"/>
              <a:t> communication into spoken words.  </a:t>
            </a:r>
            <a:r>
              <a:rPr lang="en-US" b="1" u="sng" dirty="0"/>
              <a:t>The interpreter must be able to interpret both receptively and expressively</a:t>
            </a:r>
            <a:r>
              <a:rPr lang="en-US" dirty="0"/>
              <a:t>.</a:t>
            </a:r>
          </a:p>
          <a:p>
            <a:pPr marL="0" indent="0">
              <a:buNone/>
            </a:pPr>
            <a:r>
              <a:rPr lang="en-US" dirty="0"/>
              <a:t>Americans with Disabilities Act, Technical Assistance Manual, § III‑4.3100.</a:t>
            </a:r>
          </a:p>
        </p:txBody>
      </p:sp>
    </p:spTree>
    <p:extLst>
      <p:ext uri="{BB962C8B-B14F-4D97-AF65-F5344CB8AC3E}">
        <p14:creationId xmlns:p14="http://schemas.microsoft.com/office/powerpoint/2010/main" val="1635729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39</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Is Certification Necessary?</a:t>
            </a:r>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a:t>If a sign language interpreter is required for effective communication, must only a certified interpreter be provided? No. The key question in determining whether effective communication will result is whether the interpreter is “</a:t>
            </a:r>
            <a:r>
              <a:rPr lang="en-US" b="1" dirty="0"/>
              <a:t>qualified</a:t>
            </a:r>
            <a:r>
              <a:rPr lang="en-US" dirty="0"/>
              <a:t>,” not whether he or she has been certified by an official licensing body.  A qualified interpreter is one “who is able to interpret </a:t>
            </a:r>
            <a:r>
              <a:rPr lang="en-US" b="1" dirty="0"/>
              <a:t>effectively</a:t>
            </a:r>
            <a:r>
              <a:rPr lang="en-US" dirty="0"/>
              <a:t>, </a:t>
            </a:r>
            <a:r>
              <a:rPr lang="en-US" b="1" dirty="0"/>
              <a:t>accurately</a:t>
            </a:r>
            <a:r>
              <a:rPr lang="en-US" dirty="0"/>
              <a:t> and </a:t>
            </a:r>
            <a:r>
              <a:rPr lang="en-US" b="1" dirty="0"/>
              <a:t>impartially</a:t>
            </a:r>
            <a:r>
              <a:rPr lang="en-US" dirty="0"/>
              <a:t>, both </a:t>
            </a:r>
            <a:r>
              <a:rPr lang="en-US" b="1" dirty="0"/>
              <a:t>receptively</a:t>
            </a:r>
            <a:r>
              <a:rPr lang="en-US" dirty="0"/>
              <a:t> and </a:t>
            </a:r>
            <a:r>
              <a:rPr lang="en-US" b="1" dirty="0"/>
              <a:t>expressively</a:t>
            </a:r>
            <a:r>
              <a:rPr lang="en-US" dirty="0"/>
              <a:t>, using necessary </a:t>
            </a:r>
            <a:r>
              <a:rPr lang="en-US" b="1" dirty="0"/>
              <a:t>specialized vocabulary</a:t>
            </a:r>
            <a:r>
              <a:rPr lang="en-US" dirty="0"/>
              <a:t>.”  An individual does not have to be certified in order to meet this standard.  A certified interpreter may not meet this standard in all situations, </a:t>
            </a:r>
            <a:r>
              <a:rPr lang="en-US" i="1" dirty="0"/>
              <a:t>e.g</a:t>
            </a:r>
            <a:r>
              <a:rPr lang="en-US" dirty="0"/>
              <a:t>. , where the interpreter is not familiar with the specialized vocabulary involved in the communication at issue.</a:t>
            </a:r>
          </a:p>
          <a:p>
            <a:pPr marL="0" indent="0">
              <a:buNone/>
            </a:pPr>
            <a:r>
              <a:rPr lang="en-US" dirty="0"/>
              <a:t>Americans with Disabilities Act, Technical Assistance Manual, § III‑4.3100 (emphasis added).</a:t>
            </a:r>
          </a:p>
        </p:txBody>
      </p:sp>
    </p:spTree>
    <p:extLst>
      <p:ext uri="{BB962C8B-B14F-4D97-AF65-F5344CB8AC3E}">
        <p14:creationId xmlns:p14="http://schemas.microsoft.com/office/powerpoint/2010/main" val="139610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4</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Federal Government Statistics</a:t>
            </a:r>
          </a:p>
        </p:txBody>
      </p:sp>
      <p:sp>
        <p:nvSpPr>
          <p:cNvPr id="7" name="Content Placeholder 6"/>
          <p:cNvSpPr>
            <a:spLocks noGrp="1"/>
          </p:cNvSpPr>
          <p:nvPr>
            <p:ph sz="quarter" idx="1"/>
          </p:nvPr>
        </p:nvSpPr>
        <p:spPr/>
        <p:txBody>
          <a:bodyPr>
            <a:normAutofit/>
          </a:bodyPr>
          <a:lstStyle/>
          <a:p>
            <a:r>
              <a:rPr lang="en-US" dirty="0"/>
              <a:t>The CDC estimates that approximately 64 million adults aged 18 or older in the United States had some kind of disability in 2020.  CDC Disability and Health Data System.</a:t>
            </a:r>
          </a:p>
          <a:p>
            <a:endParaRPr lang="en-US" dirty="0"/>
          </a:p>
          <a:p>
            <a:r>
              <a:rPr lang="en-US" dirty="0"/>
              <a:t>Based on a hearing loss prevalence study, the National Institute on Deafness and Other Communication Disorders (NIDCD) reports that one in eight people in the United States (13 percent, or 30 million) aged 12 or older has hearing loss in both ears, based on standard hearing examinations.</a:t>
            </a:r>
          </a:p>
          <a:p>
            <a:endParaRPr lang="en-US" dirty="0"/>
          </a:p>
        </p:txBody>
      </p:sp>
    </p:spTree>
    <p:extLst>
      <p:ext uri="{BB962C8B-B14F-4D97-AF65-F5344CB8AC3E}">
        <p14:creationId xmlns:p14="http://schemas.microsoft.com/office/powerpoint/2010/main" val="1965113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A9F7A71-39CD-4F63-9758-4F199BEAFB2E}"/>
              </a:ext>
            </a:extLst>
          </p:cNvPr>
          <p:cNvSpPr>
            <a:spLocks noGrp="1"/>
          </p:cNvSpPr>
          <p:nvPr>
            <p:ph type="sldNum" sz="quarter" idx="12"/>
          </p:nvPr>
        </p:nvSpPr>
        <p:spPr/>
        <p:txBody>
          <a:bodyPr/>
          <a:lstStyle/>
          <a:p>
            <a:fld id="{5955061D-7EB3-4F6B-8B96-97CF8B996C62}" type="slidenum">
              <a:rPr lang="en-US" smtClean="0"/>
              <a:t>40</a:t>
            </a:fld>
            <a:endParaRPr lang="en-US"/>
          </a:p>
        </p:txBody>
      </p:sp>
      <p:sp>
        <p:nvSpPr>
          <p:cNvPr id="4" name="Title 3">
            <a:extLst>
              <a:ext uri="{FF2B5EF4-FFF2-40B4-BE49-F238E27FC236}">
                <a16:creationId xmlns:a16="http://schemas.microsoft.com/office/drawing/2014/main" id="{8BEAF5A8-8752-41A6-A17B-7FCE055F2FC2}"/>
              </a:ext>
            </a:extLst>
          </p:cNvPr>
          <p:cNvSpPr>
            <a:spLocks noGrp="1"/>
          </p:cNvSpPr>
          <p:nvPr>
            <p:ph type="title"/>
          </p:nvPr>
        </p:nvSpPr>
        <p:spPr>
          <a:xfrm>
            <a:off x="609600" y="274638"/>
            <a:ext cx="10972800" cy="806038"/>
          </a:xfrm>
        </p:spPr>
        <p:txBody>
          <a:bodyPr>
            <a:normAutofit/>
          </a:bodyPr>
          <a:lstStyle/>
          <a:p>
            <a:pPr algn="ctr"/>
            <a:r>
              <a:rPr lang="en-US" sz="3200" dirty="0"/>
              <a:t>Examples Of Failing To Retain A “Qualified Interpreter”</a:t>
            </a:r>
          </a:p>
        </p:txBody>
      </p:sp>
      <p:sp>
        <p:nvSpPr>
          <p:cNvPr id="2" name="Content Placeholder 1">
            <a:extLst>
              <a:ext uri="{FF2B5EF4-FFF2-40B4-BE49-F238E27FC236}">
                <a16:creationId xmlns:a16="http://schemas.microsoft.com/office/drawing/2014/main" id="{23E64A4B-09BB-4283-B991-65808AD635AF}"/>
              </a:ext>
            </a:extLst>
          </p:cNvPr>
          <p:cNvSpPr>
            <a:spLocks noGrp="1"/>
          </p:cNvSpPr>
          <p:nvPr>
            <p:ph idx="1"/>
          </p:nvPr>
        </p:nvSpPr>
        <p:spPr>
          <a:xfrm>
            <a:off x="609600" y="1080677"/>
            <a:ext cx="10972800" cy="4926616"/>
          </a:xfrm>
        </p:spPr>
        <p:txBody>
          <a:bodyPr>
            <a:normAutofit fontScale="85000" lnSpcReduction="20000"/>
          </a:bodyPr>
          <a:lstStyle/>
          <a:p>
            <a:pPr marL="109728" indent="0">
              <a:buNone/>
            </a:pPr>
            <a:r>
              <a:rPr lang="en-US" sz="3600" dirty="0"/>
              <a:t>In </a:t>
            </a:r>
            <a:r>
              <a:rPr lang="en-US" sz="3600" i="1" dirty="0"/>
              <a:t>Fairfax Nursing Center </a:t>
            </a:r>
            <a:r>
              <a:rPr lang="en-US" sz="3600" dirty="0"/>
              <a:t>and </a:t>
            </a:r>
            <a:r>
              <a:rPr lang="en-US" sz="3600" i="1" dirty="0"/>
              <a:t>Arlington Sherriff</a:t>
            </a:r>
            <a:r>
              <a:rPr lang="en-US" sz="3600" dirty="0"/>
              <a:t>, these entities enlisted personnel, who did not have the requisite skills to be a “qualified interpreter,” to facilitate communication for important meetings without first having the employees evaluated to determine whether they had the requisite ASL skills to perform as an interpreter.  My office arranged to have these employees’ ASL skills evaluated, which revealed that they did not have the requisite skills to be “qualified interpreters.”</a:t>
            </a:r>
          </a:p>
          <a:p>
            <a:pPr marL="109728" indent="0">
              <a:buNone/>
            </a:pPr>
            <a:r>
              <a:rPr lang="en-US" sz="3600" dirty="0">
                <a:solidFill>
                  <a:srgbClr val="FF0000"/>
                </a:solidFill>
                <a:hlinkClick r:id="rId2">
                  <a:extLst>
                    <a:ext uri="{A12FA001-AC4F-418D-AE19-62706E023703}">
                      <ahyp:hlinkClr xmlns:ahyp="http://schemas.microsoft.com/office/drawing/2018/hyperlinkcolor" val="tx"/>
                    </a:ext>
                  </a:extLst>
                </a:hlinkClick>
              </a:rPr>
              <a:t>https://www.ada.gov/fairfax_nursing_ctr_sa.html</a:t>
            </a:r>
            <a:endParaRPr lang="en-US" sz="3600" dirty="0">
              <a:solidFill>
                <a:srgbClr val="FF0000"/>
              </a:solidFill>
            </a:endParaRPr>
          </a:p>
          <a:p>
            <a:pPr marL="109728" indent="0">
              <a:buNone/>
            </a:pPr>
            <a:r>
              <a:rPr lang="en-US" sz="3600" dirty="0">
                <a:solidFill>
                  <a:srgbClr val="FF0000"/>
                </a:solidFill>
                <a:hlinkClick r:id="rId3">
                  <a:extLst>
                    <a:ext uri="{A12FA001-AC4F-418D-AE19-62706E023703}">
                      <ahyp:hlinkClr xmlns:ahyp="http://schemas.microsoft.com/office/drawing/2018/hyperlinkcolor" val="tx"/>
                    </a:ext>
                  </a:extLst>
                </a:hlinkClick>
              </a:rPr>
              <a:t>https://www.ada.gov/arlington_co_sheriff_sa.html</a:t>
            </a:r>
            <a:endParaRPr lang="en-US" sz="3600" dirty="0">
              <a:solidFill>
                <a:srgbClr val="FF0000"/>
              </a:solidFill>
            </a:endParaRPr>
          </a:p>
          <a:p>
            <a:pPr marL="109728" indent="0">
              <a:buNone/>
            </a:pPr>
            <a:endParaRPr lang="en-US" sz="3600" dirty="0"/>
          </a:p>
        </p:txBody>
      </p:sp>
    </p:spTree>
    <p:extLst>
      <p:ext uri="{BB962C8B-B14F-4D97-AF65-F5344CB8AC3E}">
        <p14:creationId xmlns:p14="http://schemas.microsoft.com/office/powerpoint/2010/main" val="3407717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AB9831-C996-4D33-B3C1-A1AD5AEC8C5D}"/>
              </a:ext>
            </a:extLst>
          </p:cNvPr>
          <p:cNvSpPr>
            <a:spLocks noGrp="1"/>
          </p:cNvSpPr>
          <p:nvPr>
            <p:ph type="sldNum" sz="quarter" idx="12"/>
          </p:nvPr>
        </p:nvSpPr>
        <p:spPr/>
        <p:txBody>
          <a:bodyPr/>
          <a:lstStyle/>
          <a:p>
            <a:fld id="{5955061D-7EB3-4F6B-8B96-97CF8B996C62}" type="slidenum">
              <a:rPr lang="en-US" smtClean="0"/>
              <a:t>41</a:t>
            </a:fld>
            <a:endParaRPr lang="en-US"/>
          </a:p>
        </p:txBody>
      </p:sp>
      <p:sp>
        <p:nvSpPr>
          <p:cNvPr id="3" name="Title 2"/>
          <p:cNvSpPr>
            <a:spLocks noGrp="1"/>
          </p:cNvSpPr>
          <p:nvPr>
            <p:ph type="title"/>
          </p:nvPr>
        </p:nvSpPr>
        <p:spPr>
          <a:xfrm>
            <a:off x="609600" y="274638"/>
            <a:ext cx="10972800" cy="760078"/>
          </a:xfrm>
        </p:spPr>
        <p:txBody>
          <a:bodyPr>
            <a:noAutofit/>
          </a:bodyPr>
          <a:lstStyle/>
          <a:p>
            <a:pPr algn="ctr"/>
            <a:r>
              <a:rPr lang="en-US" sz="2800" dirty="0"/>
              <a:t>Qualified Interpreter Must Be Able to Convert Spoken Language Into Signs</a:t>
            </a:r>
          </a:p>
        </p:txBody>
      </p:sp>
      <p:sp>
        <p:nvSpPr>
          <p:cNvPr id="2" name="Content Placeholder 1"/>
          <p:cNvSpPr>
            <a:spLocks noGrp="1"/>
          </p:cNvSpPr>
          <p:nvPr>
            <p:ph idx="1"/>
          </p:nvPr>
        </p:nvSpPr>
        <p:spPr>
          <a:xfrm>
            <a:off x="609600" y="1357313"/>
            <a:ext cx="10972800" cy="4649980"/>
          </a:xfrm>
        </p:spPr>
        <p:txBody>
          <a:bodyPr>
            <a:normAutofit lnSpcReduction="10000"/>
          </a:bodyPr>
          <a:lstStyle/>
          <a:p>
            <a:pPr marL="109728" indent="0">
              <a:buNone/>
            </a:pPr>
            <a:r>
              <a:rPr lang="en-US" dirty="0"/>
              <a:t>“Many commenters questioned the proposed deletion of the requirement that a qualified interpreter be able to interpret both receptively and expressively, noting the importance of both these skills. Commenters noted that this phrase was carefully crafted in the original regulation to make certain that interpreters both (1) are capable of understanding what a person with a disability is saying and (2) </a:t>
            </a:r>
            <a:r>
              <a:rPr lang="en-US" b="1" dirty="0"/>
              <a:t>have the skills needed to convey information back to that individual. These are two very different skill sets and both are equally important to achieve effective communication.</a:t>
            </a:r>
            <a:r>
              <a:rPr lang="en-US" dirty="0"/>
              <a:t>”</a:t>
            </a:r>
          </a:p>
          <a:p>
            <a:pPr marL="109728" indent="0">
              <a:buNone/>
            </a:pPr>
            <a:endParaRPr lang="en-US" dirty="0"/>
          </a:p>
          <a:p>
            <a:pPr marL="109728" indent="0">
              <a:buNone/>
            </a:pPr>
            <a:r>
              <a:rPr lang="en-US" dirty="0"/>
              <a:t>Section by Section Analysis of ADA Regulations</a:t>
            </a:r>
          </a:p>
          <a:p>
            <a:pPr marL="109728" indent="0">
              <a:buNone/>
            </a:pPr>
            <a:endParaRPr lang="en-US" dirty="0"/>
          </a:p>
        </p:txBody>
      </p:sp>
    </p:spTree>
    <p:extLst>
      <p:ext uri="{BB962C8B-B14F-4D97-AF65-F5344CB8AC3E}">
        <p14:creationId xmlns:p14="http://schemas.microsoft.com/office/powerpoint/2010/main" val="1565727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84FA53-22E6-4D8E-8B66-9092793CC996}"/>
              </a:ext>
            </a:extLst>
          </p:cNvPr>
          <p:cNvSpPr>
            <a:spLocks noGrp="1"/>
          </p:cNvSpPr>
          <p:nvPr>
            <p:ph type="sldNum" sz="quarter" idx="12"/>
          </p:nvPr>
        </p:nvSpPr>
        <p:spPr/>
        <p:txBody>
          <a:bodyPr/>
          <a:lstStyle/>
          <a:p>
            <a:fld id="{5955061D-7EB3-4F6B-8B96-97CF8B996C62}" type="slidenum">
              <a:rPr lang="en-US" smtClean="0"/>
              <a:t>42</a:t>
            </a:fld>
            <a:endParaRPr lang="en-US"/>
          </a:p>
        </p:txBody>
      </p:sp>
      <p:sp>
        <p:nvSpPr>
          <p:cNvPr id="4" name="Title 3"/>
          <p:cNvSpPr>
            <a:spLocks noGrp="1"/>
          </p:cNvSpPr>
          <p:nvPr>
            <p:ph type="title"/>
          </p:nvPr>
        </p:nvSpPr>
        <p:spPr/>
        <p:txBody>
          <a:bodyPr>
            <a:normAutofit fontScale="90000"/>
          </a:bodyPr>
          <a:lstStyle/>
          <a:p>
            <a:pPr algn="ctr"/>
            <a:br>
              <a:rPr lang="en-US" sz="5300" dirty="0"/>
            </a:br>
            <a:r>
              <a:rPr lang="en-US" sz="5300" dirty="0"/>
              <a:t>Question 5</a:t>
            </a:r>
            <a:br>
              <a:rPr lang="en-US" dirty="0"/>
            </a:br>
            <a:endParaRPr lang="en-US" dirty="0"/>
          </a:p>
        </p:txBody>
      </p:sp>
      <p:sp>
        <p:nvSpPr>
          <p:cNvPr id="2" name="Content Placeholder 1"/>
          <p:cNvSpPr>
            <a:spLocks noGrp="1"/>
          </p:cNvSpPr>
          <p:nvPr>
            <p:ph idx="1"/>
          </p:nvPr>
        </p:nvSpPr>
        <p:spPr>
          <a:xfrm>
            <a:off x="609600" y="1757363"/>
            <a:ext cx="10972800" cy="4249929"/>
          </a:xfrm>
        </p:spPr>
        <p:txBody>
          <a:bodyPr>
            <a:normAutofit/>
          </a:bodyPr>
          <a:lstStyle/>
          <a:p>
            <a:pPr marL="109728" indent="0">
              <a:buNone/>
            </a:pPr>
            <a:r>
              <a:rPr lang="en-US" sz="4400" dirty="0"/>
              <a:t>If an individual who needs a sign language interpreter also has another disability, such as paralysis due to a stroke, what type of interpreter services should you look for?</a:t>
            </a:r>
          </a:p>
        </p:txBody>
      </p:sp>
    </p:spTree>
    <p:extLst>
      <p:ext uri="{BB962C8B-B14F-4D97-AF65-F5344CB8AC3E}">
        <p14:creationId xmlns:p14="http://schemas.microsoft.com/office/powerpoint/2010/main" val="494229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CF631B-EA1B-47A5-820A-EB8C1F4EC7AF}"/>
              </a:ext>
            </a:extLst>
          </p:cNvPr>
          <p:cNvSpPr>
            <a:spLocks noGrp="1"/>
          </p:cNvSpPr>
          <p:nvPr>
            <p:ph type="sldNum" sz="quarter" idx="12"/>
          </p:nvPr>
        </p:nvSpPr>
        <p:spPr/>
        <p:txBody>
          <a:bodyPr/>
          <a:lstStyle/>
          <a:p>
            <a:fld id="{5955061D-7EB3-4F6B-8B96-97CF8B996C62}" type="slidenum">
              <a:rPr lang="en-US" smtClean="0"/>
              <a:t>43</a:t>
            </a:fld>
            <a:endParaRPr lang="en-US"/>
          </a:p>
        </p:txBody>
      </p:sp>
      <p:sp>
        <p:nvSpPr>
          <p:cNvPr id="3" name="Title 2">
            <a:extLst>
              <a:ext uri="{FF2B5EF4-FFF2-40B4-BE49-F238E27FC236}">
                <a16:creationId xmlns:a16="http://schemas.microsoft.com/office/drawing/2014/main" id="{06D4E964-88C9-4828-9EEA-8A5F6D3FF24F}"/>
              </a:ext>
            </a:extLst>
          </p:cNvPr>
          <p:cNvSpPr>
            <a:spLocks noGrp="1"/>
          </p:cNvSpPr>
          <p:nvPr>
            <p:ph type="title"/>
          </p:nvPr>
        </p:nvSpPr>
        <p:spPr/>
        <p:txBody>
          <a:bodyPr>
            <a:normAutofit/>
          </a:bodyPr>
          <a:lstStyle/>
          <a:p>
            <a:pPr algn="ctr"/>
            <a:r>
              <a:rPr lang="en-US" sz="4400" dirty="0"/>
              <a:t>Interpreters Must Be Effective</a:t>
            </a:r>
          </a:p>
        </p:txBody>
      </p:sp>
      <p:sp>
        <p:nvSpPr>
          <p:cNvPr id="2" name="Content Placeholder 1">
            <a:extLst>
              <a:ext uri="{FF2B5EF4-FFF2-40B4-BE49-F238E27FC236}">
                <a16:creationId xmlns:a16="http://schemas.microsoft.com/office/drawing/2014/main" id="{5A515062-13D9-48DE-8DFB-1F6C1BC70FA3}"/>
              </a:ext>
            </a:extLst>
          </p:cNvPr>
          <p:cNvSpPr>
            <a:spLocks noGrp="1"/>
          </p:cNvSpPr>
          <p:nvPr>
            <p:ph idx="1"/>
          </p:nvPr>
        </p:nvSpPr>
        <p:spPr/>
        <p:txBody>
          <a:bodyPr>
            <a:normAutofit/>
          </a:bodyPr>
          <a:lstStyle/>
          <a:p>
            <a:pPr marL="109728" indent="0">
              <a:buNone/>
            </a:pPr>
            <a:r>
              <a:rPr lang="en-US" sz="4400" dirty="0"/>
              <a:t>In order for an interpreter to be a “qualified interpreter,” s/he must be able to interpret “effectively” for the individual needing the interpreting services.</a:t>
            </a:r>
          </a:p>
          <a:p>
            <a:pPr marL="109728" indent="0">
              <a:buNone/>
            </a:pPr>
            <a:r>
              <a:rPr lang="en-US" sz="4400" dirty="0"/>
              <a:t>28 C.F.R. § 35.104 &amp; 36.104.</a:t>
            </a:r>
          </a:p>
        </p:txBody>
      </p:sp>
    </p:spTree>
    <p:extLst>
      <p:ext uri="{BB962C8B-B14F-4D97-AF65-F5344CB8AC3E}">
        <p14:creationId xmlns:p14="http://schemas.microsoft.com/office/powerpoint/2010/main" val="4130497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1871F-8008-442D-AE0F-EE8D6821EB50}"/>
              </a:ext>
            </a:extLst>
          </p:cNvPr>
          <p:cNvSpPr>
            <a:spLocks noGrp="1"/>
          </p:cNvSpPr>
          <p:nvPr>
            <p:ph type="sldNum" sz="quarter" idx="12"/>
          </p:nvPr>
        </p:nvSpPr>
        <p:spPr/>
        <p:txBody>
          <a:bodyPr/>
          <a:lstStyle/>
          <a:p>
            <a:fld id="{5955061D-7EB3-4F6B-8B96-97CF8B996C62}" type="slidenum">
              <a:rPr lang="en-US" smtClean="0"/>
              <a:t>44</a:t>
            </a:fld>
            <a:endParaRPr lang="en-US"/>
          </a:p>
        </p:txBody>
      </p:sp>
      <p:sp>
        <p:nvSpPr>
          <p:cNvPr id="3" name="Title 2"/>
          <p:cNvSpPr>
            <a:spLocks noGrp="1"/>
          </p:cNvSpPr>
          <p:nvPr>
            <p:ph type="title"/>
          </p:nvPr>
        </p:nvSpPr>
        <p:spPr>
          <a:xfrm>
            <a:off x="609600" y="274638"/>
            <a:ext cx="10972800" cy="887188"/>
          </a:xfrm>
        </p:spPr>
        <p:txBody>
          <a:bodyPr/>
          <a:lstStyle/>
          <a:p>
            <a:pPr algn="ctr"/>
            <a:r>
              <a:rPr lang="en-US" dirty="0"/>
              <a:t>Certified Deaf Interpreters</a:t>
            </a:r>
          </a:p>
        </p:txBody>
      </p:sp>
      <p:sp>
        <p:nvSpPr>
          <p:cNvPr id="2" name="Content Placeholder 1"/>
          <p:cNvSpPr>
            <a:spLocks noGrp="1"/>
          </p:cNvSpPr>
          <p:nvPr>
            <p:ph idx="1"/>
          </p:nvPr>
        </p:nvSpPr>
        <p:spPr>
          <a:xfrm>
            <a:off x="609600" y="1161827"/>
            <a:ext cx="10972800" cy="4845466"/>
          </a:xfrm>
        </p:spPr>
        <p:txBody>
          <a:bodyPr>
            <a:normAutofit fontScale="85000" lnSpcReduction="10000"/>
          </a:bodyPr>
          <a:lstStyle/>
          <a:p>
            <a:pPr marL="109728" indent="0">
              <a:buNone/>
            </a:pPr>
            <a:r>
              <a:rPr lang="en-US" dirty="0"/>
              <a:t>“Certified Deaf Interpreters are deaf or hard of hearing interpreters </a:t>
            </a:r>
            <a:r>
              <a:rPr lang="en-US" b="1" dirty="0"/>
              <a:t>who work with hearing sign language interpreters</a:t>
            </a:r>
            <a:r>
              <a:rPr lang="en-US" dirty="0"/>
              <a:t> to meet the specific communication needs of deaf individuals.”</a:t>
            </a:r>
          </a:p>
          <a:p>
            <a:pPr marL="109728" indent="0">
              <a:buNone/>
            </a:pPr>
            <a:endParaRPr lang="en-US" dirty="0"/>
          </a:p>
          <a:p>
            <a:pPr marL="365760" lvl="1" indent="0">
              <a:buNone/>
            </a:pPr>
            <a:r>
              <a:rPr lang="en-US" dirty="0"/>
              <a:t>Section-by-Section Analysis of the ADA regulations</a:t>
            </a:r>
          </a:p>
          <a:p>
            <a:pPr marL="109728" indent="0">
              <a:buNone/>
            </a:pPr>
            <a:endParaRPr lang="en-US" dirty="0"/>
          </a:p>
          <a:p>
            <a:pPr marL="109728" indent="0">
              <a:buNone/>
            </a:pPr>
            <a:r>
              <a:rPr lang="en-US" dirty="0"/>
              <a:t>“A CDI can facilitate communication with patients who have limited language skills or severe language deficits, neurologic and/or cognitive deficits, or a major mental illness.”</a:t>
            </a:r>
          </a:p>
          <a:p>
            <a:pPr marL="109728" indent="0">
              <a:buNone/>
            </a:pPr>
            <a:endParaRPr lang="en-US" dirty="0"/>
          </a:p>
          <a:p>
            <a:pPr marL="365760" lvl="1" indent="0">
              <a:buNone/>
            </a:pPr>
            <a:r>
              <a:rPr lang="en-US" dirty="0"/>
              <a:t>“More than signing:  Communicating with the Deaf,” Nursing Management (March 2014), at 20-27.</a:t>
            </a:r>
          </a:p>
          <a:p>
            <a:pPr marL="109728" indent="0">
              <a:buNone/>
            </a:pPr>
            <a:endParaRPr lang="en-US" dirty="0"/>
          </a:p>
          <a:p>
            <a:pPr marL="109728" indent="0">
              <a:buNone/>
            </a:pPr>
            <a:r>
              <a:rPr lang="en-US" dirty="0"/>
              <a:t>CDIs are particularly important for consumers with language dysfluency.</a:t>
            </a:r>
          </a:p>
          <a:p>
            <a:pPr marL="109728" indent="0">
              <a:buNone/>
            </a:pPr>
            <a:endParaRPr lang="en-US" dirty="0"/>
          </a:p>
        </p:txBody>
      </p:sp>
    </p:spTree>
    <p:extLst>
      <p:ext uri="{BB962C8B-B14F-4D97-AF65-F5344CB8AC3E}">
        <p14:creationId xmlns:p14="http://schemas.microsoft.com/office/powerpoint/2010/main" val="13330478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A85C35-3E1F-464D-80AD-776B0F1CFBF9}"/>
              </a:ext>
            </a:extLst>
          </p:cNvPr>
          <p:cNvSpPr>
            <a:spLocks noGrp="1"/>
          </p:cNvSpPr>
          <p:nvPr>
            <p:ph type="sldNum" sz="quarter" idx="12"/>
          </p:nvPr>
        </p:nvSpPr>
        <p:spPr/>
        <p:txBody>
          <a:bodyPr/>
          <a:lstStyle/>
          <a:p>
            <a:fld id="{5955061D-7EB3-4F6B-8B96-97CF8B996C62}" type="slidenum">
              <a:rPr lang="en-US" smtClean="0"/>
              <a:t>45</a:t>
            </a:fld>
            <a:endParaRPr lang="en-US"/>
          </a:p>
        </p:txBody>
      </p:sp>
      <p:sp>
        <p:nvSpPr>
          <p:cNvPr id="4" name="Title 3"/>
          <p:cNvSpPr>
            <a:spLocks noGrp="1"/>
          </p:cNvSpPr>
          <p:nvPr>
            <p:ph type="title"/>
          </p:nvPr>
        </p:nvSpPr>
        <p:spPr/>
        <p:txBody>
          <a:bodyPr>
            <a:normAutofit fontScale="90000"/>
          </a:bodyPr>
          <a:lstStyle/>
          <a:p>
            <a:pPr algn="ctr"/>
            <a:br>
              <a:rPr lang="en-US" sz="5300" dirty="0">
                <a:solidFill>
                  <a:schemeClr val="tx1"/>
                </a:solidFill>
              </a:rPr>
            </a:br>
            <a:r>
              <a:rPr lang="en-US" sz="5300" dirty="0">
                <a:solidFill>
                  <a:schemeClr val="tx1"/>
                </a:solidFill>
              </a:rPr>
              <a:t>Question 6</a:t>
            </a:r>
            <a:br>
              <a:rPr lang="en-US" sz="4800" dirty="0">
                <a:solidFill>
                  <a:schemeClr val="tx1"/>
                </a:solidFill>
              </a:rPr>
            </a:br>
            <a:endParaRPr lang="en-US" sz="4800" dirty="0">
              <a:solidFill>
                <a:schemeClr val="tx1"/>
              </a:solidFill>
            </a:endParaRPr>
          </a:p>
        </p:txBody>
      </p:sp>
      <p:sp>
        <p:nvSpPr>
          <p:cNvPr id="2" name="Content Placeholder 1"/>
          <p:cNvSpPr>
            <a:spLocks noGrp="1"/>
          </p:cNvSpPr>
          <p:nvPr>
            <p:ph idx="1"/>
          </p:nvPr>
        </p:nvSpPr>
        <p:spPr>
          <a:xfrm>
            <a:off x="609600" y="1782764"/>
            <a:ext cx="10972800" cy="4224528"/>
          </a:xfrm>
        </p:spPr>
        <p:txBody>
          <a:bodyPr>
            <a:normAutofit/>
          </a:bodyPr>
          <a:lstStyle/>
          <a:p>
            <a:pPr marL="109728" indent="0">
              <a:buNone/>
            </a:pPr>
            <a:r>
              <a:rPr lang="en-US" sz="4800" dirty="0"/>
              <a:t>You have a consumer who is both deaf and blind.  What kind of auxiliary aid or service might work for that consumer?</a:t>
            </a:r>
          </a:p>
        </p:txBody>
      </p:sp>
    </p:spTree>
    <p:extLst>
      <p:ext uri="{BB962C8B-B14F-4D97-AF65-F5344CB8AC3E}">
        <p14:creationId xmlns:p14="http://schemas.microsoft.com/office/powerpoint/2010/main" val="113488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B129A-F9A4-426A-B136-7354A77AC32A}"/>
              </a:ext>
            </a:extLst>
          </p:cNvPr>
          <p:cNvSpPr>
            <a:spLocks noGrp="1"/>
          </p:cNvSpPr>
          <p:nvPr>
            <p:ph idx="1"/>
          </p:nvPr>
        </p:nvSpPr>
        <p:spPr>
          <a:xfrm>
            <a:off x="609600" y="1985963"/>
            <a:ext cx="10972800" cy="4021329"/>
          </a:xfrm>
        </p:spPr>
        <p:txBody>
          <a:bodyPr>
            <a:normAutofit/>
          </a:bodyPr>
          <a:lstStyle/>
          <a:p>
            <a:pPr marL="109728" indent="0">
              <a:buNone/>
            </a:pPr>
            <a:r>
              <a:rPr lang="en-US" sz="4800" dirty="0"/>
              <a:t>There are specialized interpreters for individuals who are both deaf and blind that use tactile or pro-tactile interpreting.</a:t>
            </a:r>
          </a:p>
        </p:txBody>
      </p:sp>
      <p:sp>
        <p:nvSpPr>
          <p:cNvPr id="2" name="Slide Number Placeholder 1">
            <a:extLst>
              <a:ext uri="{FF2B5EF4-FFF2-40B4-BE49-F238E27FC236}">
                <a16:creationId xmlns:a16="http://schemas.microsoft.com/office/drawing/2014/main" id="{7340EBE5-7115-4582-9E11-24A59995C843}"/>
              </a:ext>
            </a:extLst>
          </p:cNvPr>
          <p:cNvSpPr>
            <a:spLocks noGrp="1"/>
          </p:cNvSpPr>
          <p:nvPr>
            <p:ph type="sldNum" sz="quarter" idx="12"/>
          </p:nvPr>
        </p:nvSpPr>
        <p:spPr/>
        <p:txBody>
          <a:bodyPr/>
          <a:lstStyle/>
          <a:p>
            <a:fld id="{5955061D-7EB3-4F6B-8B96-97CF8B996C62}" type="slidenum">
              <a:rPr lang="en-US" smtClean="0"/>
              <a:t>46</a:t>
            </a:fld>
            <a:endParaRPr lang="en-US"/>
          </a:p>
        </p:txBody>
      </p:sp>
      <p:sp>
        <p:nvSpPr>
          <p:cNvPr id="4" name="Title 3"/>
          <p:cNvSpPr>
            <a:spLocks noGrp="1"/>
          </p:cNvSpPr>
          <p:nvPr>
            <p:ph type="title"/>
          </p:nvPr>
        </p:nvSpPr>
        <p:spPr>
          <a:xfrm>
            <a:off x="609600" y="274638"/>
            <a:ext cx="10972800" cy="963147"/>
          </a:xfrm>
        </p:spPr>
        <p:txBody>
          <a:bodyPr>
            <a:noAutofit/>
          </a:bodyPr>
          <a:lstStyle/>
          <a:p>
            <a:pPr algn="ctr"/>
            <a:r>
              <a:rPr lang="en-US" sz="4800" dirty="0">
                <a:effectLst>
                  <a:outerShdw blurRad="38100" dist="38100" dir="2700000" algn="tl">
                    <a:srgbClr val="000000">
                      <a:alpha val="43137"/>
                    </a:srgbClr>
                  </a:outerShdw>
                </a:effectLst>
              </a:rPr>
              <a:t>Answer 6</a:t>
            </a:r>
          </a:p>
        </p:txBody>
      </p:sp>
    </p:spTree>
    <p:extLst>
      <p:ext uri="{BB962C8B-B14F-4D97-AF65-F5344CB8AC3E}">
        <p14:creationId xmlns:p14="http://schemas.microsoft.com/office/powerpoint/2010/main" val="2311722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70F5CCD-D1D7-4131-9EBE-2D8A3C1A2E5B}"/>
              </a:ext>
            </a:extLst>
          </p:cNvPr>
          <p:cNvSpPr>
            <a:spLocks noGrp="1"/>
          </p:cNvSpPr>
          <p:nvPr>
            <p:ph type="sldNum" sz="quarter" idx="12"/>
          </p:nvPr>
        </p:nvSpPr>
        <p:spPr/>
        <p:txBody>
          <a:bodyPr/>
          <a:lstStyle/>
          <a:p>
            <a:fld id="{5955061D-7EB3-4F6B-8B96-97CF8B996C62}" type="slidenum">
              <a:rPr lang="en-US" smtClean="0"/>
              <a:t>47</a:t>
            </a:fld>
            <a:endParaRPr lang="en-US"/>
          </a:p>
        </p:txBody>
      </p:sp>
      <p:sp>
        <p:nvSpPr>
          <p:cNvPr id="4" name="Title 3"/>
          <p:cNvSpPr>
            <a:spLocks noGrp="1"/>
          </p:cNvSpPr>
          <p:nvPr>
            <p:ph type="title"/>
          </p:nvPr>
        </p:nvSpPr>
        <p:spPr>
          <a:xfrm>
            <a:off x="609600" y="274638"/>
            <a:ext cx="10972800" cy="806038"/>
          </a:xfrm>
        </p:spPr>
        <p:txBody>
          <a:bodyPr>
            <a:normAutofit/>
          </a:bodyPr>
          <a:lstStyle/>
          <a:p>
            <a:pPr algn="ctr"/>
            <a:r>
              <a:rPr lang="en-US" sz="4400" dirty="0"/>
              <a:t>Question 7</a:t>
            </a:r>
          </a:p>
        </p:txBody>
      </p:sp>
      <p:sp>
        <p:nvSpPr>
          <p:cNvPr id="2" name="Content Placeholder 1"/>
          <p:cNvSpPr>
            <a:spLocks noGrp="1"/>
          </p:cNvSpPr>
          <p:nvPr>
            <p:ph idx="1"/>
          </p:nvPr>
        </p:nvSpPr>
        <p:spPr>
          <a:xfrm>
            <a:off x="609600" y="1357313"/>
            <a:ext cx="10972800" cy="4649980"/>
          </a:xfrm>
        </p:spPr>
        <p:txBody>
          <a:bodyPr>
            <a:noAutofit/>
          </a:bodyPr>
          <a:lstStyle/>
          <a:p>
            <a:pPr marL="109728" indent="0">
              <a:buNone/>
            </a:pPr>
            <a:r>
              <a:rPr lang="en-US" sz="4400" dirty="0"/>
              <a:t>A skilled nursing facility sets up a care planning meeting for a resident.  The resident wants his son, who is deaf, to participate in the care planning meeting.  Is the SNF required to provide a sign language interpreter for his son?</a:t>
            </a:r>
          </a:p>
        </p:txBody>
      </p:sp>
    </p:spTree>
    <p:extLst>
      <p:ext uri="{BB962C8B-B14F-4D97-AF65-F5344CB8AC3E}">
        <p14:creationId xmlns:p14="http://schemas.microsoft.com/office/powerpoint/2010/main" val="6396932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A44DD6B-317A-402C-8136-DD79DA4E73CA}"/>
              </a:ext>
            </a:extLst>
          </p:cNvPr>
          <p:cNvSpPr>
            <a:spLocks noGrp="1"/>
          </p:cNvSpPr>
          <p:nvPr>
            <p:ph type="sldNum" sz="quarter" idx="12"/>
          </p:nvPr>
        </p:nvSpPr>
        <p:spPr/>
        <p:txBody>
          <a:bodyPr/>
          <a:lstStyle/>
          <a:p>
            <a:fld id="{5955061D-7EB3-4F6B-8B96-97CF8B996C62}" type="slidenum">
              <a:rPr lang="en-US" smtClean="0"/>
              <a:t>48</a:t>
            </a:fld>
            <a:endParaRPr lang="en-US"/>
          </a:p>
        </p:txBody>
      </p:sp>
      <p:sp>
        <p:nvSpPr>
          <p:cNvPr id="2" name="Title 1"/>
          <p:cNvSpPr>
            <a:spLocks noGrp="1"/>
          </p:cNvSpPr>
          <p:nvPr>
            <p:ph type="title"/>
          </p:nvPr>
        </p:nvSpPr>
        <p:spPr/>
        <p:txBody>
          <a:bodyPr>
            <a:noAutofit/>
          </a:bodyPr>
          <a:lstStyle/>
          <a:p>
            <a:pPr algn="ctr"/>
            <a:r>
              <a:rPr lang="en-US" sz="3600" dirty="0">
                <a:solidFill>
                  <a:schemeClr val="tx1"/>
                </a:solidFill>
              </a:rPr>
              <a:t>ADA’s Effective Communication Requirement Covers Patients and “Companions”</a:t>
            </a:r>
          </a:p>
        </p:txBody>
      </p:sp>
      <p:sp>
        <p:nvSpPr>
          <p:cNvPr id="5" name="Content Placeholder 4"/>
          <p:cNvSpPr>
            <a:spLocks noGrp="1"/>
          </p:cNvSpPr>
          <p:nvPr>
            <p:ph sz="quarter" idx="1"/>
          </p:nvPr>
        </p:nvSpPr>
        <p:spPr>
          <a:xfrm>
            <a:off x="609600" y="1985963"/>
            <a:ext cx="10972800" cy="4021329"/>
          </a:xfrm>
        </p:spPr>
        <p:txBody>
          <a:bodyPr>
            <a:normAutofit/>
          </a:bodyPr>
          <a:lstStyle/>
          <a:p>
            <a:pPr marL="0" indent="0">
              <a:buNone/>
            </a:pPr>
            <a:r>
              <a:rPr lang="en-US" sz="3600" dirty="0"/>
              <a:t>The ADA regulations require public accommodations to furnish auxiliary aids and services to “individuals with disabilities” and “companions who are individuals with disabilities.”  28 C.F.R. § 36.303(c).</a:t>
            </a:r>
          </a:p>
          <a:p>
            <a:pPr marL="0" indent="0">
              <a:buNone/>
            </a:pPr>
            <a:endParaRPr lang="en-US" dirty="0"/>
          </a:p>
        </p:txBody>
      </p:sp>
    </p:spTree>
    <p:extLst>
      <p:ext uri="{BB962C8B-B14F-4D97-AF65-F5344CB8AC3E}">
        <p14:creationId xmlns:p14="http://schemas.microsoft.com/office/powerpoint/2010/main" val="14857531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1827B1-8957-42D0-868B-5DEBC3A0C089}"/>
              </a:ext>
            </a:extLst>
          </p:cNvPr>
          <p:cNvSpPr>
            <a:spLocks noGrp="1"/>
          </p:cNvSpPr>
          <p:nvPr>
            <p:ph type="sldNum" sz="quarter" idx="12"/>
          </p:nvPr>
        </p:nvSpPr>
        <p:spPr/>
        <p:txBody>
          <a:bodyPr/>
          <a:lstStyle/>
          <a:p>
            <a:fld id="{5955061D-7EB3-4F6B-8B96-97CF8B996C62}" type="slidenum">
              <a:rPr lang="en-US" smtClean="0"/>
              <a:t>49</a:t>
            </a:fld>
            <a:endParaRPr lang="en-US"/>
          </a:p>
        </p:txBody>
      </p:sp>
      <p:sp>
        <p:nvSpPr>
          <p:cNvPr id="2" name="Title 1"/>
          <p:cNvSpPr>
            <a:spLocks noGrp="1"/>
          </p:cNvSpPr>
          <p:nvPr>
            <p:ph type="title"/>
          </p:nvPr>
        </p:nvSpPr>
        <p:spPr/>
        <p:txBody>
          <a:bodyPr/>
          <a:lstStyle/>
          <a:p>
            <a:pPr algn="ctr"/>
            <a:r>
              <a:rPr lang="en-US" dirty="0">
                <a:solidFill>
                  <a:schemeClr val="tx1"/>
                </a:solidFill>
              </a:rPr>
              <a:t>Companion is Broadly Defined</a:t>
            </a:r>
          </a:p>
        </p:txBody>
      </p:sp>
      <p:sp>
        <p:nvSpPr>
          <p:cNvPr id="5" name="Content Placeholder 4"/>
          <p:cNvSpPr>
            <a:spLocks noGrp="1"/>
          </p:cNvSpPr>
          <p:nvPr>
            <p:ph sz="quarter" idx="1"/>
          </p:nvPr>
        </p:nvSpPr>
        <p:spPr/>
        <p:txBody>
          <a:bodyPr/>
          <a:lstStyle/>
          <a:p>
            <a:pPr marL="0" indent="0">
              <a:buNone/>
            </a:pPr>
            <a:r>
              <a:rPr lang="en-US" sz="3200" dirty="0"/>
              <a:t>“‘[C]</a:t>
            </a:r>
            <a:r>
              <a:rPr lang="en-US" sz="3200" dirty="0" err="1"/>
              <a:t>ompanion</a:t>
            </a:r>
            <a:r>
              <a:rPr lang="en-US" sz="3200" dirty="0"/>
              <a:t>’ means a family member, friend, or associate of an individual seeking access to, or participating in, the goods, services, facilities, privileges, advantages, or accommodations of a public accommodation, who, along with such individual, is an appropriate person with whom the public accommodation should communicate.”  28 C.F.R. § 36.303(c)(1)(ii).</a:t>
            </a:r>
          </a:p>
          <a:p>
            <a:endParaRPr lang="en-US" dirty="0"/>
          </a:p>
        </p:txBody>
      </p:sp>
    </p:spTree>
    <p:extLst>
      <p:ext uri="{BB962C8B-B14F-4D97-AF65-F5344CB8AC3E}">
        <p14:creationId xmlns:p14="http://schemas.microsoft.com/office/powerpoint/2010/main" val="24684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5</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What is Covered by the ADA?</a:t>
            </a:r>
          </a:p>
        </p:txBody>
      </p:sp>
      <p:sp>
        <p:nvSpPr>
          <p:cNvPr id="5" name="Content Placeholder 4"/>
          <p:cNvSpPr>
            <a:spLocks noGrp="1"/>
          </p:cNvSpPr>
          <p:nvPr>
            <p:ph sz="quarter" idx="1"/>
          </p:nvPr>
        </p:nvSpPr>
        <p:spPr/>
        <p:txBody>
          <a:bodyPr>
            <a:normAutofit fontScale="92500"/>
          </a:bodyPr>
          <a:lstStyle/>
          <a:p>
            <a:pPr marL="0" indent="0">
              <a:buNone/>
            </a:pPr>
            <a:r>
              <a:rPr lang="en-US" sz="4000" dirty="0"/>
              <a:t>The ADA prohibits discrimination and ensures equal opportunities for persons with disabilities in:</a:t>
            </a:r>
          </a:p>
          <a:p>
            <a:pPr>
              <a:buFont typeface="Wingdings" panose="05000000000000000000" pitchFamily="2" charset="2"/>
              <a:buChar char="§"/>
            </a:pPr>
            <a:r>
              <a:rPr lang="en-US" sz="4000" dirty="0"/>
              <a:t>Employment (Title I)</a:t>
            </a:r>
          </a:p>
          <a:p>
            <a:pPr>
              <a:buFont typeface="Wingdings" panose="05000000000000000000" pitchFamily="2" charset="2"/>
              <a:buChar char="§"/>
            </a:pPr>
            <a:r>
              <a:rPr lang="en-US" sz="4000" dirty="0"/>
              <a:t>State and local government services (Title II)</a:t>
            </a:r>
          </a:p>
          <a:p>
            <a:pPr>
              <a:buFont typeface="Wingdings" panose="05000000000000000000" pitchFamily="2" charset="2"/>
              <a:buChar char="§"/>
            </a:pPr>
            <a:r>
              <a:rPr lang="en-US" sz="4000" dirty="0"/>
              <a:t>Public accommodations (Title III)</a:t>
            </a:r>
          </a:p>
          <a:p>
            <a:pPr>
              <a:buFont typeface="Wingdings" panose="05000000000000000000" pitchFamily="2" charset="2"/>
              <a:buChar char="§"/>
            </a:pPr>
            <a:r>
              <a:rPr lang="en-US" sz="4000" dirty="0"/>
              <a:t>Telecommunication Services (Title IV)</a:t>
            </a:r>
          </a:p>
        </p:txBody>
      </p:sp>
    </p:spTree>
    <p:extLst>
      <p:ext uri="{BB962C8B-B14F-4D97-AF65-F5344CB8AC3E}">
        <p14:creationId xmlns:p14="http://schemas.microsoft.com/office/powerpoint/2010/main" val="1043074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7D52F4-47F6-4D1A-886F-9518D0055C49}"/>
              </a:ext>
            </a:extLst>
          </p:cNvPr>
          <p:cNvSpPr>
            <a:spLocks noGrp="1"/>
          </p:cNvSpPr>
          <p:nvPr>
            <p:ph type="sldNum" sz="quarter" idx="12"/>
          </p:nvPr>
        </p:nvSpPr>
        <p:spPr/>
        <p:txBody>
          <a:bodyPr/>
          <a:lstStyle/>
          <a:p>
            <a:fld id="{5955061D-7EB3-4F6B-8B96-97CF8B996C62}" type="slidenum">
              <a:rPr lang="en-US" smtClean="0"/>
              <a:t>50</a:t>
            </a:fld>
            <a:endParaRPr lang="en-US"/>
          </a:p>
        </p:txBody>
      </p:sp>
      <p:sp>
        <p:nvSpPr>
          <p:cNvPr id="4" name="Title 3">
            <a:extLst>
              <a:ext uri="{FF2B5EF4-FFF2-40B4-BE49-F238E27FC236}">
                <a16:creationId xmlns:a16="http://schemas.microsoft.com/office/drawing/2014/main" id="{5C1E32A2-AC27-48B7-BEF5-D46BEBDD1B75}"/>
              </a:ext>
            </a:extLst>
          </p:cNvPr>
          <p:cNvSpPr>
            <a:spLocks noGrp="1"/>
          </p:cNvSpPr>
          <p:nvPr>
            <p:ph type="title"/>
          </p:nvPr>
        </p:nvSpPr>
        <p:spPr/>
        <p:txBody>
          <a:bodyPr/>
          <a:lstStyle/>
          <a:p>
            <a:r>
              <a:rPr lang="en-US" dirty="0"/>
              <a:t>Spotsylvania Regional Medical Center</a:t>
            </a:r>
          </a:p>
        </p:txBody>
      </p:sp>
      <p:sp>
        <p:nvSpPr>
          <p:cNvPr id="2" name="Content Placeholder 1">
            <a:extLst>
              <a:ext uri="{FF2B5EF4-FFF2-40B4-BE49-F238E27FC236}">
                <a16:creationId xmlns:a16="http://schemas.microsoft.com/office/drawing/2014/main" id="{2F7F8D79-4C78-4CCA-A7B9-CFDBA381B52D}"/>
              </a:ext>
            </a:extLst>
          </p:cNvPr>
          <p:cNvSpPr>
            <a:spLocks noGrp="1"/>
          </p:cNvSpPr>
          <p:nvPr>
            <p:ph idx="1"/>
          </p:nvPr>
        </p:nvSpPr>
        <p:spPr/>
        <p:txBody>
          <a:bodyPr/>
          <a:lstStyle/>
          <a:p>
            <a:pPr marL="0" indent="0">
              <a:buNone/>
            </a:pPr>
            <a:r>
              <a:rPr lang="en-US" sz="3600" u="sng" dirty="0"/>
              <a:t>Spotsylvania Regional Medical Center</a:t>
            </a:r>
            <a:endParaRPr lang="en-US" sz="3600" dirty="0"/>
          </a:p>
          <a:p>
            <a:pPr marL="0" indent="0">
              <a:buNone/>
            </a:pPr>
            <a:r>
              <a:rPr lang="en-US" sz="3600" dirty="0"/>
              <a:t>Failure to provide ASL services to the daughter, who is deaf, of a patient during critical interactions, including a late night emergency admission and discussions regarding end of life issues.  Equitable relief and $121,000 in compensatory damages.</a:t>
            </a:r>
          </a:p>
          <a:p>
            <a:pPr marL="109728" indent="0">
              <a:buNone/>
            </a:pPr>
            <a:endParaRPr lang="en-US" dirty="0"/>
          </a:p>
        </p:txBody>
      </p:sp>
    </p:spTree>
    <p:extLst>
      <p:ext uri="{BB962C8B-B14F-4D97-AF65-F5344CB8AC3E}">
        <p14:creationId xmlns:p14="http://schemas.microsoft.com/office/powerpoint/2010/main" val="20550703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0B6F6AA-51B7-4806-B83A-6D1F7CD630B7}"/>
              </a:ext>
            </a:extLst>
          </p:cNvPr>
          <p:cNvSpPr>
            <a:spLocks noGrp="1"/>
          </p:cNvSpPr>
          <p:nvPr>
            <p:ph type="sldNum" sz="quarter" idx="12"/>
          </p:nvPr>
        </p:nvSpPr>
        <p:spPr/>
        <p:txBody>
          <a:bodyPr/>
          <a:lstStyle/>
          <a:p>
            <a:fld id="{5955061D-7EB3-4F6B-8B96-97CF8B996C62}" type="slidenum">
              <a:rPr lang="en-US" smtClean="0"/>
              <a:t>51</a:t>
            </a:fld>
            <a:endParaRPr lang="en-US"/>
          </a:p>
        </p:txBody>
      </p:sp>
      <p:sp>
        <p:nvSpPr>
          <p:cNvPr id="4" name="Title 3"/>
          <p:cNvSpPr>
            <a:spLocks noGrp="1"/>
          </p:cNvSpPr>
          <p:nvPr>
            <p:ph type="title"/>
          </p:nvPr>
        </p:nvSpPr>
        <p:spPr>
          <a:xfrm>
            <a:off x="609600" y="274638"/>
            <a:ext cx="10972800" cy="954394"/>
          </a:xfrm>
        </p:spPr>
        <p:txBody>
          <a:bodyPr>
            <a:normAutofit/>
          </a:bodyPr>
          <a:lstStyle/>
          <a:p>
            <a:pPr algn="ctr"/>
            <a:r>
              <a:rPr lang="en-US" sz="5400" dirty="0"/>
              <a:t>Question 8</a:t>
            </a:r>
          </a:p>
        </p:txBody>
      </p:sp>
      <p:sp>
        <p:nvSpPr>
          <p:cNvPr id="2" name="Content Placeholder 1"/>
          <p:cNvSpPr>
            <a:spLocks noGrp="1"/>
          </p:cNvSpPr>
          <p:nvPr>
            <p:ph idx="1"/>
          </p:nvPr>
        </p:nvSpPr>
        <p:spPr>
          <a:xfrm>
            <a:off x="609600" y="1457325"/>
            <a:ext cx="10972800" cy="4549968"/>
          </a:xfrm>
        </p:spPr>
        <p:txBody>
          <a:bodyPr>
            <a:normAutofit fontScale="92500"/>
          </a:bodyPr>
          <a:lstStyle/>
          <a:p>
            <a:pPr marL="109728" indent="0">
              <a:buNone/>
            </a:pPr>
            <a:r>
              <a:rPr lang="en-US" sz="4800" dirty="0"/>
              <a:t>You notice that a patient, who is deaf, is communicating with a family member using sign language.  May you ask the family member to act as an interpreter for a meeting in which a sign language interpreter is necessary?</a:t>
            </a:r>
          </a:p>
        </p:txBody>
      </p:sp>
    </p:spTree>
    <p:extLst>
      <p:ext uri="{BB962C8B-B14F-4D97-AF65-F5344CB8AC3E}">
        <p14:creationId xmlns:p14="http://schemas.microsoft.com/office/powerpoint/2010/main" val="41246290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52</a:t>
            </a:fld>
            <a:endParaRPr lang="en-US">
              <a:solidFill>
                <a:srgbClr val="8CADAE">
                  <a:shade val="75000"/>
                </a:srgbClr>
              </a:solidFill>
            </a:endParaRPr>
          </a:p>
        </p:txBody>
      </p:sp>
      <p:sp>
        <p:nvSpPr>
          <p:cNvPr id="2" name="Title 1"/>
          <p:cNvSpPr>
            <a:spLocks noGrp="1"/>
          </p:cNvSpPr>
          <p:nvPr>
            <p:ph type="title"/>
          </p:nvPr>
        </p:nvSpPr>
        <p:spPr/>
        <p:txBody>
          <a:bodyPr>
            <a:normAutofit/>
          </a:bodyPr>
          <a:lstStyle/>
          <a:p>
            <a:pPr algn="ctr"/>
            <a:r>
              <a:rPr lang="en-US" sz="2800" dirty="0">
                <a:solidFill>
                  <a:schemeClr val="tx1"/>
                </a:solidFill>
              </a:rPr>
              <a:t>ADA Prohibition on Relying Upon Adult Companions to Facilitate Communication</a:t>
            </a:r>
          </a:p>
        </p:txBody>
      </p:sp>
      <p:sp>
        <p:nvSpPr>
          <p:cNvPr id="5" name="Content Placeholder 4"/>
          <p:cNvSpPr>
            <a:spLocks noGrp="1"/>
          </p:cNvSpPr>
          <p:nvPr>
            <p:ph sz="quarter" idx="1"/>
          </p:nvPr>
        </p:nvSpPr>
        <p:spPr/>
        <p:txBody>
          <a:bodyPr>
            <a:normAutofit fontScale="85000" lnSpcReduction="10000"/>
          </a:bodyPr>
          <a:lstStyle/>
          <a:p>
            <a:r>
              <a:rPr lang="en-US" dirty="0"/>
              <a:t>A public accommodation </a:t>
            </a:r>
            <a:r>
              <a:rPr lang="en-US" b="1" u="sng" dirty="0"/>
              <a:t>shall not</a:t>
            </a:r>
            <a:r>
              <a:rPr lang="en-US" b="1" dirty="0"/>
              <a:t> </a:t>
            </a:r>
            <a:r>
              <a:rPr lang="en-US" dirty="0"/>
              <a:t>rely on an adult accompanying an individual with a disability to interpreter or facilitate communication except –</a:t>
            </a:r>
          </a:p>
          <a:p>
            <a:pPr marL="0" indent="0">
              <a:buNone/>
            </a:pPr>
            <a:r>
              <a:rPr lang="en-US" dirty="0"/>
              <a:t> </a:t>
            </a:r>
          </a:p>
          <a:p>
            <a:pPr lvl="0"/>
            <a:r>
              <a:rPr lang="en-US" dirty="0"/>
              <a:t>In an emergency involving an imminent threat to the safety or welfare of an individual or the public where there is not interpreter available; or</a:t>
            </a:r>
          </a:p>
          <a:p>
            <a:pPr marL="0" indent="0">
              <a:buNone/>
            </a:pPr>
            <a:r>
              <a:rPr lang="en-US" dirty="0"/>
              <a:t> </a:t>
            </a:r>
          </a:p>
          <a:p>
            <a:pPr lvl="0"/>
            <a:r>
              <a:rPr lang="en-US" dirty="0"/>
              <a:t>Where the individual with a disability specifically requests that the accompanying adult interpret or facilitate communication, the accompanying adult agrees to provide such assistance, and reliance on that adult for such assistance is appropriate under the circumstances.</a:t>
            </a:r>
          </a:p>
          <a:p>
            <a:pPr marL="0" indent="0">
              <a:buNone/>
            </a:pPr>
            <a:r>
              <a:rPr lang="en-US" dirty="0"/>
              <a:t> </a:t>
            </a:r>
          </a:p>
          <a:p>
            <a:r>
              <a:rPr lang="en-US" dirty="0"/>
              <a:t>28 C.F.R. § 36.303(c)(3).</a:t>
            </a:r>
          </a:p>
        </p:txBody>
      </p:sp>
    </p:spTree>
    <p:extLst>
      <p:ext uri="{BB962C8B-B14F-4D97-AF65-F5344CB8AC3E}">
        <p14:creationId xmlns:p14="http://schemas.microsoft.com/office/powerpoint/2010/main" val="27417052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CE0E95-BFCB-4765-9859-9A4A53349FD4}"/>
              </a:ext>
            </a:extLst>
          </p:cNvPr>
          <p:cNvSpPr>
            <a:spLocks noGrp="1"/>
          </p:cNvSpPr>
          <p:nvPr>
            <p:ph type="sldNum" sz="quarter" idx="12"/>
          </p:nvPr>
        </p:nvSpPr>
        <p:spPr/>
        <p:txBody>
          <a:bodyPr/>
          <a:lstStyle/>
          <a:p>
            <a:fld id="{5955061D-7EB3-4F6B-8B96-97CF8B996C62}" type="slidenum">
              <a:rPr lang="en-US" smtClean="0"/>
              <a:t>53</a:t>
            </a:fld>
            <a:endParaRPr lang="en-US"/>
          </a:p>
        </p:txBody>
      </p:sp>
      <p:sp>
        <p:nvSpPr>
          <p:cNvPr id="2" name="Title 1"/>
          <p:cNvSpPr>
            <a:spLocks noGrp="1"/>
          </p:cNvSpPr>
          <p:nvPr>
            <p:ph type="title"/>
          </p:nvPr>
        </p:nvSpPr>
        <p:spPr/>
        <p:txBody>
          <a:bodyPr>
            <a:noAutofit/>
          </a:bodyPr>
          <a:lstStyle/>
          <a:p>
            <a:pPr algn="ctr"/>
            <a:r>
              <a:rPr lang="en-US" sz="4000" dirty="0">
                <a:solidFill>
                  <a:prstClr val="black"/>
                </a:solidFill>
              </a:rPr>
              <a:t>ADA Prohibition on Relying Upon Child Companions to Facilitate Communication</a:t>
            </a:r>
            <a:endParaRPr lang="en-US" sz="4000" dirty="0"/>
          </a:p>
        </p:txBody>
      </p:sp>
      <p:sp>
        <p:nvSpPr>
          <p:cNvPr id="5" name="Content Placeholder 4"/>
          <p:cNvSpPr>
            <a:spLocks noGrp="1"/>
          </p:cNvSpPr>
          <p:nvPr>
            <p:ph sz="quarter" idx="1"/>
          </p:nvPr>
        </p:nvSpPr>
        <p:spPr>
          <a:xfrm>
            <a:off x="609600" y="2028825"/>
            <a:ext cx="10972800" cy="3978467"/>
          </a:xfrm>
        </p:spPr>
        <p:txBody>
          <a:bodyPr>
            <a:noAutofit/>
          </a:bodyPr>
          <a:lstStyle/>
          <a:p>
            <a:pPr marL="0" indent="0">
              <a:buNone/>
            </a:pPr>
            <a:r>
              <a:rPr lang="en-US" sz="3600" dirty="0"/>
              <a:t>“A public accommodation </a:t>
            </a:r>
            <a:r>
              <a:rPr lang="en-US" sz="3600" b="1" u="sng" dirty="0"/>
              <a:t>shall not</a:t>
            </a:r>
            <a:r>
              <a:rPr lang="en-US" sz="3600" b="1" dirty="0"/>
              <a:t> </a:t>
            </a:r>
            <a:r>
              <a:rPr lang="en-US" sz="3600" dirty="0"/>
              <a:t>rely on a minor child to interpret or facilitate communication, except in an emergency involving an imminent threat to the safety or welfare of an individual or the public where there is no interpreter available.”</a:t>
            </a:r>
          </a:p>
          <a:p>
            <a:pPr marL="0" indent="0">
              <a:buNone/>
            </a:pPr>
            <a:r>
              <a:rPr lang="en-US" sz="3600" dirty="0"/>
              <a:t>28 C.F.R. § 36.303(c)(4).</a:t>
            </a:r>
          </a:p>
        </p:txBody>
      </p:sp>
    </p:spTree>
    <p:extLst>
      <p:ext uri="{BB962C8B-B14F-4D97-AF65-F5344CB8AC3E}">
        <p14:creationId xmlns:p14="http://schemas.microsoft.com/office/powerpoint/2010/main" val="22129857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FB0F11D-EE8A-4950-A0D5-AA923DAA0AD4}"/>
              </a:ext>
            </a:extLst>
          </p:cNvPr>
          <p:cNvSpPr>
            <a:spLocks noGrp="1"/>
          </p:cNvSpPr>
          <p:nvPr>
            <p:ph type="sldNum" sz="quarter" idx="12"/>
          </p:nvPr>
        </p:nvSpPr>
        <p:spPr/>
        <p:txBody>
          <a:bodyPr/>
          <a:lstStyle/>
          <a:p>
            <a:fld id="{5955061D-7EB3-4F6B-8B96-97CF8B996C62}" type="slidenum">
              <a:rPr lang="en-US" smtClean="0"/>
              <a:t>54</a:t>
            </a:fld>
            <a:endParaRPr lang="en-US"/>
          </a:p>
        </p:txBody>
      </p:sp>
      <p:sp>
        <p:nvSpPr>
          <p:cNvPr id="4" name="Title 3">
            <a:extLst>
              <a:ext uri="{FF2B5EF4-FFF2-40B4-BE49-F238E27FC236}">
                <a16:creationId xmlns:a16="http://schemas.microsoft.com/office/drawing/2014/main" id="{505B5C49-DBCB-4D07-A070-EDB1C712507C}"/>
              </a:ext>
            </a:extLst>
          </p:cNvPr>
          <p:cNvSpPr>
            <a:spLocks noGrp="1"/>
          </p:cNvSpPr>
          <p:nvPr>
            <p:ph type="title"/>
          </p:nvPr>
        </p:nvSpPr>
        <p:spPr/>
        <p:txBody>
          <a:bodyPr/>
          <a:lstStyle/>
          <a:p>
            <a:pPr algn="ctr"/>
            <a:r>
              <a:rPr lang="en-US" dirty="0"/>
              <a:t>Good Neighbor Homes Inc. </a:t>
            </a:r>
          </a:p>
        </p:txBody>
      </p:sp>
      <p:sp>
        <p:nvSpPr>
          <p:cNvPr id="2" name="Content Placeholder 1">
            <a:extLst>
              <a:ext uri="{FF2B5EF4-FFF2-40B4-BE49-F238E27FC236}">
                <a16:creationId xmlns:a16="http://schemas.microsoft.com/office/drawing/2014/main" id="{63559A71-6F48-43E9-A994-C16D4C63C49E}"/>
              </a:ext>
            </a:extLst>
          </p:cNvPr>
          <p:cNvSpPr>
            <a:spLocks noGrp="1"/>
          </p:cNvSpPr>
          <p:nvPr>
            <p:ph idx="1"/>
          </p:nvPr>
        </p:nvSpPr>
        <p:spPr>
          <a:xfrm>
            <a:off x="609600" y="1743075"/>
            <a:ext cx="10972800" cy="4264217"/>
          </a:xfrm>
        </p:spPr>
        <p:txBody>
          <a:bodyPr>
            <a:normAutofit fontScale="92500" lnSpcReduction="10000"/>
          </a:bodyPr>
          <a:lstStyle/>
          <a:p>
            <a:pPr marL="109728" indent="0">
              <a:buNone/>
            </a:pPr>
            <a:r>
              <a:rPr lang="en-US" sz="3900" dirty="0"/>
              <a:t>In Good Neighbor Homes, Inc., staff members relied upon a family member to facilitate communication.</a:t>
            </a:r>
          </a:p>
          <a:p>
            <a:pPr marL="109728" indent="0">
              <a:buNone/>
            </a:pPr>
            <a:endParaRPr lang="en-US" sz="3900" dirty="0"/>
          </a:p>
          <a:p>
            <a:pPr marL="109728" indent="0">
              <a:buNone/>
            </a:pPr>
            <a:r>
              <a:rPr lang="en-US" sz="3900" dirty="0"/>
              <a:t>$40,000 in compensatory damages for the family member.</a:t>
            </a:r>
          </a:p>
          <a:p>
            <a:pPr marL="109728" indent="0">
              <a:buNone/>
            </a:pPr>
            <a:endParaRPr lang="en-US" sz="3900" dirty="0"/>
          </a:p>
          <a:p>
            <a:pPr marL="109728" indent="0">
              <a:buNone/>
            </a:pPr>
            <a:r>
              <a:rPr lang="en-US" sz="3900" dirty="0"/>
              <a:t>https://www.ada.gov/gnhi_sa.html</a:t>
            </a:r>
          </a:p>
          <a:p>
            <a:pPr marL="109728" indent="0">
              <a:buNone/>
            </a:pPr>
            <a:endParaRPr lang="en-US" dirty="0"/>
          </a:p>
        </p:txBody>
      </p:sp>
    </p:spTree>
    <p:extLst>
      <p:ext uri="{BB962C8B-B14F-4D97-AF65-F5344CB8AC3E}">
        <p14:creationId xmlns:p14="http://schemas.microsoft.com/office/powerpoint/2010/main" val="35435431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D62BFE-855F-4BFA-B048-2E47C76EE584}"/>
              </a:ext>
            </a:extLst>
          </p:cNvPr>
          <p:cNvSpPr>
            <a:spLocks noGrp="1"/>
          </p:cNvSpPr>
          <p:nvPr>
            <p:ph type="sldNum" sz="quarter" idx="12"/>
          </p:nvPr>
        </p:nvSpPr>
        <p:spPr/>
        <p:txBody>
          <a:bodyPr/>
          <a:lstStyle/>
          <a:p>
            <a:fld id="{5955061D-7EB3-4F6B-8B96-97CF8B996C62}" type="slidenum">
              <a:rPr lang="en-US" smtClean="0"/>
              <a:t>55</a:t>
            </a:fld>
            <a:endParaRPr lang="en-US"/>
          </a:p>
        </p:txBody>
      </p:sp>
      <p:sp>
        <p:nvSpPr>
          <p:cNvPr id="4" name="Title 3"/>
          <p:cNvSpPr>
            <a:spLocks noGrp="1"/>
          </p:cNvSpPr>
          <p:nvPr>
            <p:ph type="title"/>
          </p:nvPr>
        </p:nvSpPr>
        <p:spPr/>
        <p:txBody>
          <a:bodyPr/>
          <a:lstStyle/>
          <a:p>
            <a:pPr algn="ctr"/>
            <a:r>
              <a:rPr lang="en-US" dirty="0"/>
              <a:t>Question 9</a:t>
            </a:r>
          </a:p>
        </p:txBody>
      </p:sp>
      <p:sp>
        <p:nvSpPr>
          <p:cNvPr id="2" name="Content Placeholder 1"/>
          <p:cNvSpPr>
            <a:spLocks noGrp="1"/>
          </p:cNvSpPr>
          <p:nvPr>
            <p:ph idx="1"/>
          </p:nvPr>
        </p:nvSpPr>
        <p:spPr/>
        <p:txBody>
          <a:bodyPr>
            <a:normAutofit/>
          </a:bodyPr>
          <a:lstStyle/>
          <a:p>
            <a:pPr marL="109728" indent="0">
              <a:buNone/>
            </a:pPr>
            <a:r>
              <a:rPr lang="en-US" sz="4000" dirty="0"/>
              <a:t>An individual is brought to the emergency department of a hospital at 2:30 a.m. because she is throwing up blood and is in respiratory distress.  Her daughter, who is deaf, is with the patient.  Is the hospital required to furnish a sign language interpreter to the daughter at that hour?</a:t>
            </a:r>
          </a:p>
        </p:txBody>
      </p:sp>
    </p:spTree>
    <p:extLst>
      <p:ext uri="{BB962C8B-B14F-4D97-AF65-F5344CB8AC3E}">
        <p14:creationId xmlns:p14="http://schemas.microsoft.com/office/powerpoint/2010/main" val="21642949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7733A7-2431-4791-A06E-69E8924280B1}"/>
              </a:ext>
            </a:extLst>
          </p:cNvPr>
          <p:cNvSpPr>
            <a:spLocks noGrp="1"/>
          </p:cNvSpPr>
          <p:nvPr>
            <p:ph type="sldNum" sz="quarter" idx="12"/>
          </p:nvPr>
        </p:nvSpPr>
        <p:spPr/>
        <p:txBody>
          <a:bodyPr/>
          <a:lstStyle/>
          <a:p>
            <a:fld id="{5955061D-7EB3-4F6B-8B96-97CF8B996C62}" type="slidenum">
              <a:rPr lang="en-US" smtClean="0"/>
              <a:t>56</a:t>
            </a:fld>
            <a:endParaRPr lang="en-US"/>
          </a:p>
        </p:txBody>
      </p:sp>
      <p:sp>
        <p:nvSpPr>
          <p:cNvPr id="2" name="Title 1"/>
          <p:cNvSpPr>
            <a:spLocks noGrp="1"/>
          </p:cNvSpPr>
          <p:nvPr>
            <p:ph type="title"/>
          </p:nvPr>
        </p:nvSpPr>
        <p:spPr>
          <a:xfrm>
            <a:off x="609600" y="274637"/>
            <a:ext cx="10972800" cy="1206691"/>
          </a:xfrm>
        </p:spPr>
        <p:txBody>
          <a:bodyPr>
            <a:noAutofit/>
          </a:bodyPr>
          <a:lstStyle/>
          <a:p>
            <a:pPr algn="ctr"/>
            <a:r>
              <a:rPr lang="en-US" sz="2800" dirty="0">
                <a:solidFill>
                  <a:schemeClr val="tx1"/>
                </a:solidFill>
              </a:rPr>
              <a:t>The ADA Requires Hospitals to Ensure That Interpreters are Available for After-Hours Emergencies</a:t>
            </a:r>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a:t>Hospitals are required to ensure that qualified interpreters are readily available for after-hours emergencies.  A Department of Justice publication,  entitled, “</a:t>
            </a:r>
            <a:r>
              <a:rPr lang="en-US" i="1" dirty="0"/>
              <a:t>ADA Business Brief:  Communicating with People Who Are Deaf or Hard of Hearing in Hospital Settings</a:t>
            </a:r>
            <a:r>
              <a:rPr lang="en-US" dirty="0"/>
              <a:t>,” explains that:</a:t>
            </a:r>
          </a:p>
          <a:p>
            <a:pPr marL="0" indent="0">
              <a:buNone/>
            </a:pPr>
            <a:r>
              <a:rPr lang="en-US" dirty="0"/>
              <a:t> </a:t>
            </a:r>
          </a:p>
          <a:p>
            <a:pPr marL="0" indent="0">
              <a:buNone/>
            </a:pPr>
            <a:r>
              <a:rPr lang="en-US" dirty="0"/>
              <a:t>“Hospitals should have arrangements in place to ensure that qualified interpreters are readily available on a scheduled basis and on </a:t>
            </a:r>
            <a:r>
              <a:rPr lang="en-US" b="1" dirty="0"/>
              <a:t>an unscheduled basis with minimal delay, including on-call arrangements for after-hours emergencies.</a:t>
            </a:r>
            <a:r>
              <a:rPr lang="en-US" dirty="0"/>
              <a:t>  Larger facilities may choose to have interpreters on staff.”</a:t>
            </a:r>
          </a:p>
          <a:p>
            <a:pPr marL="0" indent="0">
              <a:buNone/>
            </a:pPr>
            <a:r>
              <a:rPr lang="en-US" dirty="0"/>
              <a:t> </a:t>
            </a:r>
          </a:p>
          <a:p>
            <a:pPr marL="0" indent="0">
              <a:buNone/>
            </a:pPr>
            <a:r>
              <a:rPr lang="en-US" dirty="0"/>
              <a:t>(Emphasis added).</a:t>
            </a:r>
          </a:p>
        </p:txBody>
      </p:sp>
    </p:spTree>
    <p:extLst>
      <p:ext uri="{BB962C8B-B14F-4D97-AF65-F5344CB8AC3E}">
        <p14:creationId xmlns:p14="http://schemas.microsoft.com/office/powerpoint/2010/main" val="40202679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57</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sz="3600" dirty="0">
                <a:solidFill>
                  <a:schemeClr val="tx1"/>
                </a:solidFill>
              </a:rPr>
              <a:t>Video Remote Interpreting -- VRI</a:t>
            </a:r>
            <a:endParaRPr lang="en-US" dirty="0"/>
          </a:p>
        </p:txBody>
      </p:sp>
      <p:sp>
        <p:nvSpPr>
          <p:cNvPr id="5" name="Content Placeholder 4"/>
          <p:cNvSpPr>
            <a:spLocks noGrp="1"/>
          </p:cNvSpPr>
          <p:nvPr>
            <p:ph sz="quarter" idx="1"/>
          </p:nvPr>
        </p:nvSpPr>
        <p:spPr/>
        <p:txBody>
          <a:bodyPr>
            <a:normAutofit/>
          </a:bodyPr>
          <a:lstStyle/>
          <a:p>
            <a:pPr>
              <a:buClrTx/>
              <a:buFont typeface="Wingdings" pitchFamily="2" charset="2"/>
              <a:buChar char="§"/>
            </a:pPr>
            <a:r>
              <a:rPr lang="en-US" altLang="en-US" dirty="0"/>
              <a:t>Real-time video and audio with high-quality images (</a:t>
            </a:r>
            <a:r>
              <a:rPr lang="en-US" altLang="en-US" u="sng" dirty="0"/>
              <a:t>no lags, blurriness, chops or irregular pauses in communication</a:t>
            </a:r>
            <a:r>
              <a:rPr lang="en-US" altLang="en-US" dirty="0"/>
              <a:t>)</a:t>
            </a:r>
          </a:p>
          <a:p>
            <a:pPr>
              <a:buClrTx/>
              <a:buFont typeface="Wingdings" pitchFamily="2" charset="2"/>
              <a:buChar char="§"/>
            </a:pPr>
            <a:r>
              <a:rPr lang="en-US" altLang="en-US" u="sng" dirty="0"/>
              <a:t>Sufficient dedicated wide-bandwidth connection</a:t>
            </a:r>
          </a:p>
          <a:p>
            <a:pPr>
              <a:buClrTx/>
              <a:buFont typeface="Wingdings" pitchFamily="2" charset="2"/>
              <a:buChar char="§"/>
            </a:pPr>
            <a:r>
              <a:rPr lang="en-US" altLang="en-US" dirty="0"/>
              <a:t>Large enough screen</a:t>
            </a:r>
          </a:p>
          <a:p>
            <a:pPr>
              <a:buClrTx/>
              <a:buFont typeface="Wingdings" pitchFamily="2" charset="2"/>
              <a:buChar char="§"/>
            </a:pPr>
            <a:r>
              <a:rPr lang="en-US" altLang="en-US" dirty="0"/>
              <a:t>Clear voices</a:t>
            </a:r>
          </a:p>
          <a:p>
            <a:pPr>
              <a:buClrTx/>
              <a:buFont typeface="Wingdings" pitchFamily="2" charset="2"/>
              <a:buChar char="§"/>
            </a:pPr>
            <a:r>
              <a:rPr lang="en-US" altLang="en-US" u="sng" dirty="0"/>
              <a:t>Training to staff for quick set-</a:t>
            </a:r>
          </a:p>
          <a:p>
            <a:pPr marL="0" indent="0">
              <a:buClrTx/>
              <a:buNone/>
            </a:pPr>
            <a:r>
              <a:rPr lang="en-US" altLang="en-US" u="sng" dirty="0"/>
              <a:t>up and proper operation</a:t>
            </a:r>
          </a:p>
          <a:p>
            <a:pPr>
              <a:buClrTx/>
              <a:buFont typeface="Wingdings 2" pitchFamily="18" charset="2"/>
              <a:buNone/>
            </a:pPr>
            <a:endParaRPr lang="en-US" altLang="en-US" dirty="0"/>
          </a:p>
          <a:p>
            <a:pPr>
              <a:buClrTx/>
              <a:buFont typeface="Wingdings 2" pitchFamily="18" charset="2"/>
              <a:buNone/>
            </a:pPr>
            <a:r>
              <a:rPr lang="en-US" altLang="en-US" sz="2000" dirty="0"/>
              <a:t>28 C.F.R. 36.303(f)</a:t>
            </a:r>
          </a:p>
          <a:p>
            <a:endParaRPr lang="en-US" dirty="0"/>
          </a:p>
        </p:txBody>
      </p:sp>
      <p:pic>
        <p:nvPicPr>
          <p:cNvPr id="6" name="Picture 5" descr="Photo of a patient in a hospital using video remote interpreting on a computer from their bedside."/>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57481" y="3657600"/>
            <a:ext cx="3429000"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1135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58</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altLang="en-US" sz="3600" dirty="0">
                <a:solidFill>
                  <a:schemeClr val="tx1"/>
                </a:solidFill>
              </a:rPr>
              <a:t>Some Limitations of VRI</a:t>
            </a:r>
            <a:endParaRPr lang="en-US" dirty="0"/>
          </a:p>
        </p:txBody>
      </p:sp>
      <p:sp>
        <p:nvSpPr>
          <p:cNvPr id="5" name="Content Placeholder 4"/>
          <p:cNvSpPr>
            <a:spLocks noGrp="1"/>
          </p:cNvSpPr>
          <p:nvPr>
            <p:ph sz="quarter" idx="1"/>
          </p:nvPr>
        </p:nvSpPr>
        <p:spPr/>
        <p:txBody>
          <a:bodyPr/>
          <a:lstStyle/>
          <a:p>
            <a:pPr>
              <a:buClrTx/>
              <a:buFont typeface="Wingdings" pitchFamily="2" charset="2"/>
              <a:buChar char="§"/>
            </a:pPr>
            <a:r>
              <a:rPr lang="en-US" altLang="en-US" dirty="0"/>
              <a:t>(1) If many people are talking in a room</a:t>
            </a:r>
          </a:p>
          <a:p>
            <a:pPr>
              <a:buClrTx/>
              <a:buFont typeface="Wingdings" pitchFamily="2" charset="2"/>
              <a:buChar char="§"/>
            </a:pPr>
            <a:endParaRPr lang="en-US" altLang="en-US" dirty="0"/>
          </a:p>
          <a:p>
            <a:pPr>
              <a:buClrTx/>
              <a:buFont typeface="Wingdings" pitchFamily="2" charset="2"/>
              <a:buChar char="§"/>
            </a:pPr>
            <a:r>
              <a:rPr lang="en-US" altLang="en-US" dirty="0"/>
              <a:t>(2) Physical conditions (room layout)</a:t>
            </a:r>
          </a:p>
          <a:p>
            <a:pPr>
              <a:buClrTx/>
              <a:buFont typeface="Wingdings" pitchFamily="2" charset="2"/>
              <a:buChar char="§"/>
            </a:pPr>
            <a:endParaRPr lang="en-US" altLang="en-US" dirty="0"/>
          </a:p>
          <a:p>
            <a:pPr>
              <a:buClrTx/>
              <a:buFont typeface="Wingdings" pitchFamily="2" charset="2"/>
              <a:buChar char="§"/>
            </a:pPr>
            <a:r>
              <a:rPr lang="en-US" altLang="en-US" dirty="0"/>
              <a:t>(3) Poor eyesight</a:t>
            </a:r>
          </a:p>
          <a:p>
            <a:pPr>
              <a:buClrTx/>
              <a:buFont typeface="Wingdings" pitchFamily="2" charset="2"/>
              <a:buChar char="§"/>
            </a:pPr>
            <a:endParaRPr lang="en-US" altLang="en-US" dirty="0"/>
          </a:p>
          <a:p>
            <a:pPr>
              <a:buClrTx/>
              <a:buFont typeface="Wingdings" pitchFamily="2" charset="2"/>
              <a:buChar char="§"/>
            </a:pPr>
            <a:r>
              <a:rPr lang="en-US" altLang="en-US" dirty="0"/>
              <a:t>(4) Physical limitations of the individual needing the interpreting services, such as medically unable to focus on a video screen.</a:t>
            </a:r>
          </a:p>
          <a:p>
            <a:endParaRPr lang="en-US" dirty="0"/>
          </a:p>
        </p:txBody>
      </p:sp>
    </p:spTree>
    <p:extLst>
      <p:ext uri="{BB962C8B-B14F-4D97-AF65-F5344CB8AC3E}">
        <p14:creationId xmlns:p14="http://schemas.microsoft.com/office/powerpoint/2010/main" val="39787321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82ABF2-F1A2-4B7B-8C8F-6B9D7AA2B867}"/>
              </a:ext>
            </a:extLst>
          </p:cNvPr>
          <p:cNvSpPr>
            <a:spLocks noGrp="1"/>
          </p:cNvSpPr>
          <p:nvPr>
            <p:ph type="sldNum" sz="quarter" idx="12"/>
          </p:nvPr>
        </p:nvSpPr>
        <p:spPr/>
        <p:txBody>
          <a:bodyPr/>
          <a:lstStyle/>
          <a:p>
            <a:fld id="{5955061D-7EB3-4F6B-8B96-97CF8B996C62}" type="slidenum">
              <a:rPr lang="en-US" smtClean="0"/>
              <a:t>59</a:t>
            </a:fld>
            <a:endParaRPr lang="en-US"/>
          </a:p>
        </p:txBody>
      </p:sp>
      <p:sp>
        <p:nvSpPr>
          <p:cNvPr id="4" name="Title 3"/>
          <p:cNvSpPr>
            <a:spLocks noGrp="1"/>
          </p:cNvSpPr>
          <p:nvPr>
            <p:ph type="title"/>
          </p:nvPr>
        </p:nvSpPr>
        <p:spPr/>
        <p:txBody>
          <a:bodyPr>
            <a:normAutofit/>
          </a:bodyPr>
          <a:lstStyle/>
          <a:p>
            <a:pPr algn="ctr"/>
            <a:r>
              <a:rPr lang="en-US" sz="5400" dirty="0">
                <a:solidFill>
                  <a:schemeClr val="tx1"/>
                </a:solidFill>
              </a:rPr>
              <a:t>Question 10</a:t>
            </a:r>
          </a:p>
        </p:txBody>
      </p:sp>
      <p:sp>
        <p:nvSpPr>
          <p:cNvPr id="2" name="Content Placeholder 1"/>
          <p:cNvSpPr>
            <a:spLocks noGrp="1"/>
          </p:cNvSpPr>
          <p:nvPr>
            <p:ph idx="1"/>
          </p:nvPr>
        </p:nvSpPr>
        <p:spPr/>
        <p:txBody>
          <a:bodyPr>
            <a:normAutofit/>
          </a:bodyPr>
          <a:lstStyle/>
          <a:p>
            <a:pPr marL="109728" indent="0">
              <a:buNone/>
            </a:pPr>
            <a:r>
              <a:rPr lang="en-US" sz="4400" dirty="0"/>
              <a:t>You have a 60 minute appointment set up with a patient who is deaf, and have arranged to have VRI available for the meeting.  You turn on the VRI and it does not work properly.  What do you do?</a:t>
            </a:r>
          </a:p>
        </p:txBody>
      </p:sp>
    </p:spTree>
    <p:extLst>
      <p:ext uri="{BB962C8B-B14F-4D97-AF65-F5344CB8AC3E}">
        <p14:creationId xmlns:p14="http://schemas.microsoft.com/office/powerpoint/2010/main" val="305731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218D5D-86CC-444C-875F-C85131238435}"/>
              </a:ext>
            </a:extLst>
          </p:cNvPr>
          <p:cNvSpPr>
            <a:spLocks noGrp="1"/>
          </p:cNvSpPr>
          <p:nvPr>
            <p:ph type="sldNum" sz="quarter" idx="12"/>
          </p:nvPr>
        </p:nvSpPr>
        <p:spPr/>
        <p:txBody>
          <a:bodyPr/>
          <a:lstStyle/>
          <a:p>
            <a:fld id="{5955061D-7EB3-4F6B-8B96-97CF8B996C62}" type="slidenum">
              <a:rPr lang="en-US" smtClean="0"/>
              <a:t>6</a:t>
            </a:fld>
            <a:endParaRPr lang="en-US"/>
          </a:p>
        </p:txBody>
      </p:sp>
      <p:sp>
        <p:nvSpPr>
          <p:cNvPr id="2" name="Title 1"/>
          <p:cNvSpPr>
            <a:spLocks noGrp="1"/>
          </p:cNvSpPr>
          <p:nvPr>
            <p:ph type="title"/>
          </p:nvPr>
        </p:nvSpPr>
        <p:spPr/>
        <p:txBody>
          <a:bodyPr/>
          <a:lstStyle/>
          <a:p>
            <a:pPr algn="ctr"/>
            <a:r>
              <a:rPr lang="en-US" dirty="0"/>
              <a:t>Title II Covers Public Entities</a:t>
            </a:r>
          </a:p>
        </p:txBody>
      </p:sp>
      <p:sp>
        <p:nvSpPr>
          <p:cNvPr id="3" name="Content Placeholder 2"/>
          <p:cNvSpPr>
            <a:spLocks noGrp="1"/>
          </p:cNvSpPr>
          <p:nvPr>
            <p:ph idx="1"/>
          </p:nvPr>
        </p:nvSpPr>
        <p:spPr>
          <a:xfrm>
            <a:off x="609600" y="1066800"/>
            <a:ext cx="10972800" cy="4940493"/>
          </a:xfrm>
        </p:spPr>
        <p:txBody>
          <a:bodyPr>
            <a:noAutofit/>
          </a:bodyPr>
          <a:lstStyle/>
          <a:p>
            <a:pPr marL="0" indent="0">
              <a:buNone/>
            </a:pPr>
            <a:endParaRPr lang="en-US" sz="3000" dirty="0"/>
          </a:p>
          <a:p>
            <a:pPr marL="0" indent="0">
              <a:buNone/>
            </a:pPr>
            <a:r>
              <a:rPr lang="en-US" sz="3000" dirty="0"/>
              <a:t>All state and local governmental entities are covered by Title II, including the following entities operated by state and local governments that have a healthcare mission:</a:t>
            </a:r>
          </a:p>
          <a:p>
            <a:pPr marL="514350" indent="-514350">
              <a:buClr>
                <a:schemeClr val="tx1"/>
              </a:buClr>
              <a:buFont typeface="Arial" panose="020B0604020202020204" pitchFamily="34" charset="0"/>
              <a:buChar char="•"/>
            </a:pPr>
            <a:r>
              <a:rPr lang="en-US" sz="3000" dirty="0"/>
              <a:t>Hospitals operated by state or local governments, including state universities and psychiatric hospitals.</a:t>
            </a:r>
          </a:p>
          <a:p>
            <a:pPr marL="514350" indent="-514350">
              <a:buClr>
                <a:schemeClr val="tx1"/>
              </a:buClr>
              <a:buFont typeface="Arial" panose="020B0604020202020204" pitchFamily="34" charset="0"/>
              <a:buChar char="•"/>
            </a:pPr>
            <a:r>
              <a:rPr lang="en-US" sz="3000" dirty="0"/>
              <a:t>State and local mental health agencies.</a:t>
            </a:r>
          </a:p>
          <a:p>
            <a:pPr marL="514350" indent="-514350">
              <a:buClr>
                <a:schemeClr val="tx1"/>
              </a:buClr>
              <a:buFont typeface="Arial" panose="020B0604020202020204" pitchFamily="34" charset="0"/>
              <a:buChar char="•"/>
            </a:pPr>
            <a:r>
              <a:rPr lang="en-US" sz="3000" dirty="0"/>
              <a:t>State universities that have infirmaries.</a:t>
            </a:r>
          </a:p>
          <a:p>
            <a:pPr marL="514350" indent="-514350">
              <a:buClr>
                <a:schemeClr val="tx1"/>
              </a:buClr>
              <a:buFont typeface="Arial" panose="020B0604020202020204" pitchFamily="34" charset="0"/>
              <a:buChar char="•"/>
            </a:pPr>
            <a:r>
              <a:rPr lang="en-US" sz="3000" dirty="0"/>
              <a:t>Jails and correctional facilities, including their infirmaries.</a:t>
            </a:r>
          </a:p>
        </p:txBody>
      </p:sp>
    </p:spTree>
    <p:extLst>
      <p:ext uri="{BB962C8B-B14F-4D97-AF65-F5344CB8AC3E}">
        <p14:creationId xmlns:p14="http://schemas.microsoft.com/office/powerpoint/2010/main" val="18404526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60</a:t>
            </a:fld>
            <a:endParaRPr lang="en-US">
              <a:solidFill>
                <a:srgbClr val="8CADAE">
                  <a:shade val="75000"/>
                </a:srgbClr>
              </a:solidFill>
            </a:endParaRPr>
          </a:p>
        </p:txBody>
      </p:sp>
      <p:sp>
        <p:nvSpPr>
          <p:cNvPr id="2" name="Title 1"/>
          <p:cNvSpPr>
            <a:spLocks noGrp="1"/>
          </p:cNvSpPr>
          <p:nvPr>
            <p:ph type="title"/>
          </p:nvPr>
        </p:nvSpPr>
        <p:spPr/>
        <p:txBody>
          <a:bodyPr>
            <a:normAutofit fontScale="90000"/>
          </a:bodyPr>
          <a:lstStyle/>
          <a:p>
            <a:pPr algn="ctr"/>
            <a:r>
              <a:rPr lang="en-US" sz="3600" dirty="0">
                <a:solidFill>
                  <a:prstClr val="black"/>
                </a:solidFill>
              </a:rPr>
              <a:t>Public Accommodations Must Ensure Effective Communication During Each Interaction</a:t>
            </a:r>
            <a:endParaRPr lang="en-US" sz="3600" strike="sngStrike" dirty="0">
              <a:solidFill>
                <a:srgbClr val="FF0000"/>
              </a:solidFill>
            </a:endParaRPr>
          </a:p>
        </p:txBody>
      </p:sp>
      <p:sp>
        <p:nvSpPr>
          <p:cNvPr id="5" name="Content Placeholder 4"/>
          <p:cNvSpPr>
            <a:spLocks noGrp="1"/>
          </p:cNvSpPr>
          <p:nvPr>
            <p:ph sz="quarter" idx="1"/>
          </p:nvPr>
        </p:nvSpPr>
        <p:spPr>
          <a:xfrm>
            <a:off x="609600" y="1785938"/>
            <a:ext cx="10972800" cy="4221354"/>
          </a:xfrm>
        </p:spPr>
        <p:txBody>
          <a:bodyPr/>
          <a:lstStyle/>
          <a:p>
            <a:pPr marL="0" indent="0">
              <a:buNone/>
            </a:pPr>
            <a:r>
              <a:rPr lang="en-US" dirty="0"/>
              <a:t>Health care provider is responsible for providing appropriate auxiliary aids including an interpreter for each interaction with the individual who needs one.</a:t>
            </a:r>
          </a:p>
          <a:p>
            <a:pPr marL="0" indent="0">
              <a:buNone/>
            </a:pPr>
            <a:endParaRPr lang="en-US" dirty="0"/>
          </a:p>
          <a:p>
            <a:pPr marL="0" indent="0">
              <a:buNone/>
            </a:pPr>
            <a:r>
              <a:rPr lang="en-US" dirty="0"/>
              <a:t>Courts have focused upon each interaction when an interpreter was necessary and not the interactions as a whole in order to determine whether there has been a violation of the ADA.  </a:t>
            </a:r>
            <a:r>
              <a:rPr lang="en-US" i="1" dirty="0"/>
              <a:t>Proctor v. Prince George’s Hosp. </a:t>
            </a:r>
            <a:r>
              <a:rPr lang="en-US" i="1" dirty="0" err="1"/>
              <a:t>Cntr</a:t>
            </a:r>
            <a:r>
              <a:rPr lang="en-US" dirty="0"/>
              <a:t>, 32 F.Supp.2d 820, 827-28 (</a:t>
            </a:r>
            <a:r>
              <a:rPr lang="en-US" dirty="0" err="1"/>
              <a:t>D.Md</a:t>
            </a:r>
            <a:r>
              <a:rPr lang="en-US" dirty="0"/>
              <a:t>. 1998).</a:t>
            </a:r>
          </a:p>
        </p:txBody>
      </p:sp>
    </p:spTree>
    <p:extLst>
      <p:ext uri="{BB962C8B-B14F-4D97-AF65-F5344CB8AC3E}">
        <p14:creationId xmlns:p14="http://schemas.microsoft.com/office/powerpoint/2010/main" val="37589688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75BB524-79C3-4536-ACC9-2CB9C8166AA2}"/>
              </a:ext>
            </a:extLst>
          </p:cNvPr>
          <p:cNvSpPr>
            <a:spLocks noGrp="1"/>
          </p:cNvSpPr>
          <p:nvPr>
            <p:ph type="sldNum" sz="quarter" idx="12"/>
          </p:nvPr>
        </p:nvSpPr>
        <p:spPr/>
        <p:txBody>
          <a:bodyPr/>
          <a:lstStyle/>
          <a:p>
            <a:fld id="{5955061D-7EB3-4F6B-8B96-97CF8B996C62}" type="slidenum">
              <a:rPr lang="en-US" smtClean="0"/>
              <a:t>61</a:t>
            </a:fld>
            <a:endParaRPr lang="en-US"/>
          </a:p>
        </p:txBody>
      </p:sp>
      <p:sp>
        <p:nvSpPr>
          <p:cNvPr id="4" name="Title 3"/>
          <p:cNvSpPr>
            <a:spLocks noGrp="1"/>
          </p:cNvSpPr>
          <p:nvPr>
            <p:ph type="title"/>
          </p:nvPr>
        </p:nvSpPr>
        <p:spPr/>
        <p:txBody>
          <a:bodyPr>
            <a:noAutofit/>
          </a:bodyPr>
          <a:lstStyle/>
          <a:p>
            <a:pPr algn="ctr"/>
            <a:r>
              <a:rPr lang="en-US" sz="4400" dirty="0"/>
              <a:t>Lip Reading is not a Reliable Method of Communicating</a:t>
            </a:r>
          </a:p>
        </p:txBody>
      </p:sp>
      <p:sp>
        <p:nvSpPr>
          <p:cNvPr id="2" name="Content Placeholder 1"/>
          <p:cNvSpPr>
            <a:spLocks noGrp="1"/>
          </p:cNvSpPr>
          <p:nvPr>
            <p:ph idx="1"/>
          </p:nvPr>
        </p:nvSpPr>
        <p:spPr>
          <a:xfrm>
            <a:off x="609600" y="2171700"/>
            <a:ext cx="10972800" cy="3835592"/>
          </a:xfrm>
        </p:spPr>
        <p:txBody>
          <a:bodyPr>
            <a:normAutofit/>
          </a:bodyPr>
          <a:lstStyle/>
          <a:p>
            <a:pPr marL="109728" indent="0">
              <a:buNone/>
            </a:pPr>
            <a:r>
              <a:rPr lang="en-US" sz="4000" dirty="0"/>
              <a:t>One study found that the “[m]</a:t>
            </a:r>
            <a:r>
              <a:rPr lang="en-US" sz="4000" dirty="0" err="1"/>
              <a:t>ean</a:t>
            </a:r>
            <a:r>
              <a:rPr lang="en-US" sz="4000" dirty="0"/>
              <a:t>-word-recognition accuracy scores [in a lip reading recognition test] were barely greater than 10% correct.”  J </a:t>
            </a:r>
            <a:r>
              <a:rPr lang="en-US" sz="4000" dirty="0" err="1"/>
              <a:t>Acoust</a:t>
            </a:r>
            <a:r>
              <a:rPr lang="en-US" sz="4000" dirty="0"/>
              <a:t> </a:t>
            </a:r>
            <a:r>
              <a:rPr lang="en-US" sz="4000" dirty="0" err="1"/>
              <a:t>Soc</a:t>
            </a:r>
            <a:r>
              <a:rPr lang="en-US" sz="4000" dirty="0"/>
              <a:t> Am. 2011 Jul; 130(1): 1–4.</a:t>
            </a:r>
          </a:p>
        </p:txBody>
      </p:sp>
    </p:spTree>
    <p:extLst>
      <p:ext uri="{BB962C8B-B14F-4D97-AF65-F5344CB8AC3E}">
        <p14:creationId xmlns:p14="http://schemas.microsoft.com/office/powerpoint/2010/main" val="12325278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202EA44-3DE9-44C1-904C-C672F387A458}"/>
              </a:ext>
            </a:extLst>
          </p:cNvPr>
          <p:cNvSpPr>
            <a:spLocks noGrp="1"/>
          </p:cNvSpPr>
          <p:nvPr>
            <p:ph type="sldNum" sz="quarter" idx="12"/>
          </p:nvPr>
        </p:nvSpPr>
        <p:spPr/>
        <p:txBody>
          <a:bodyPr/>
          <a:lstStyle/>
          <a:p>
            <a:fld id="{5955061D-7EB3-4F6B-8B96-97CF8B996C62}" type="slidenum">
              <a:rPr lang="en-US" smtClean="0"/>
              <a:t>62</a:t>
            </a:fld>
            <a:endParaRPr lang="en-US"/>
          </a:p>
        </p:txBody>
      </p:sp>
      <p:sp>
        <p:nvSpPr>
          <p:cNvPr id="2" name="Title 1"/>
          <p:cNvSpPr>
            <a:spLocks noGrp="1"/>
          </p:cNvSpPr>
          <p:nvPr>
            <p:ph type="title"/>
          </p:nvPr>
        </p:nvSpPr>
        <p:spPr/>
        <p:txBody>
          <a:bodyPr/>
          <a:lstStyle/>
          <a:p>
            <a:pPr algn="ctr"/>
            <a:r>
              <a:rPr lang="en-US" dirty="0"/>
              <a:t>25% of the Message</a:t>
            </a:r>
          </a:p>
        </p:txBody>
      </p:sp>
      <p:sp>
        <p:nvSpPr>
          <p:cNvPr id="3" name="Content Placeholder 2"/>
          <p:cNvSpPr>
            <a:spLocks noGrp="1"/>
          </p:cNvSpPr>
          <p:nvPr>
            <p:ph idx="1"/>
          </p:nvPr>
        </p:nvSpPr>
        <p:spPr/>
        <p:txBody>
          <a:bodyPr>
            <a:normAutofit lnSpcReduction="10000"/>
          </a:bodyPr>
          <a:lstStyle/>
          <a:p>
            <a:pPr marL="114300" indent="0">
              <a:buNone/>
            </a:pPr>
            <a:r>
              <a:rPr lang="en-US" dirty="0"/>
              <a:t>---------removed ----- a -------- is ------ -- --------laboratory, ----- --- ----------into ----- ---------- for ----- ------- -- ----------. ----- ----- known -- -------- ----- ----------- and --- ----- ---- best ------ to tell ---- cancer is ----------. ----- --------------- also ----- --------- (cell) material. ------------- ----- is ------- -- urine, --------- (---- ---- around ---- ------- ---- -------- cord), ------- (mucus ---- --- -----), --------- (------------cavity) -----, ------- (chest ------) -----, ----------/-------- -----------, and ---- ----- -------- during - --------.</a:t>
            </a:r>
          </a:p>
          <a:p>
            <a:endParaRPr lang="en-US" dirty="0"/>
          </a:p>
        </p:txBody>
      </p:sp>
    </p:spTree>
    <p:extLst>
      <p:ext uri="{BB962C8B-B14F-4D97-AF65-F5344CB8AC3E}">
        <p14:creationId xmlns:p14="http://schemas.microsoft.com/office/powerpoint/2010/main" val="2660678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D1D762-A0F5-4093-B7F0-DA3BA19C6483}"/>
              </a:ext>
            </a:extLst>
          </p:cNvPr>
          <p:cNvSpPr>
            <a:spLocks noGrp="1"/>
          </p:cNvSpPr>
          <p:nvPr>
            <p:ph type="sldNum" sz="quarter" idx="12"/>
          </p:nvPr>
        </p:nvSpPr>
        <p:spPr/>
        <p:txBody>
          <a:bodyPr/>
          <a:lstStyle/>
          <a:p>
            <a:fld id="{5955061D-7EB3-4F6B-8B96-97CF8B996C62}" type="slidenum">
              <a:rPr lang="en-US" smtClean="0"/>
              <a:t>63</a:t>
            </a:fld>
            <a:endParaRPr lang="en-US"/>
          </a:p>
        </p:txBody>
      </p:sp>
      <p:sp>
        <p:nvSpPr>
          <p:cNvPr id="3" name="Title 2"/>
          <p:cNvSpPr>
            <a:spLocks noGrp="1"/>
          </p:cNvSpPr>
          <p:nvPr>
            <p:ph type="title"/>
          </p:nvPr>
        </p:nvSpPr>
        <p:spPr>
          <a:xfrm>
            <a:off x="1981200" y="704850"/>
            <a:ext cx="8229600" cy="590550"/>
          </a:xfrm>
        </p:spPr>
        <p:txBody>
          <a:bodyPr>
            <a:normAutofit fontScale="90000"/>
          </a:bodyPr>
          <a:lstStyle/>
          <a:p>
            <a:pPr algn="ctr"/>
            <a:r>
              <a:rPr lang="en-US" dirty="0"/>
              <a:t>Actual Message</a:t>
            </a:r>
          </a:p>
        </p:txBody>
      </p:sp>
      <p:sp>
        <p:nvSpPr>
          <p:cNvPr id="2" name="Content Placeholder 1"/>
          <p:cNvSpPr>
            <a:spLocks noGrp="1"/>
          </p:cNvSpPr>
          <p:nvPr>
            <p:ph idx="1"/>
          </p:nvPr>
        </p:nvSpPr>
        <p:spPr>
          <a:xfrm>
            <a:off x="1981200" y="1600200"/>
            <a:ext cx="7620000" cy="4419600"/>
          </a:xfrm>
          <a:solidFill>
            <a:srgbClr val="FFFFCC"/>
          </a:solidFill>
          <a:ln w="57150">
            <a:solidFill>
              <a:srgbClr val="C00000"/>
            </a:solidFill>
          </a:ln>
        </p:spPr>
        <p:txBody>
          <a:bodyPr>
            <a:normAutofit fontScale="92500" lnSpcReduction="20000"/>
          </a:bodyPr>
          <a:lstStyle/>
          <a:p>
            <a:r>
              <a:rPr lang="en-US" dirty="0"/>
              <a:t>Tissue removed during a biopsy is sent to a pathology laboratory, where it is sliced into thin sections for viewing under a microscope. This is known as histologic (tissue) examination and is usually the best way to tell if cancer is present. The pathologist may also examine </a:t>
            </a:r>
            <a:r>
              <a:rPr lang="en-US" dirty="0" err="1"/>
              <a:t>cytologic</a:t>
            </a:r>
            <a:r>
              <a:rPr lang="en-US" dirty="0"/>
              <a:t> (cell) material. </a:t>
            </a:r>
            <a:r>
              <a:rPr lang="en-US" dirty="0" err="1"/>
              <a:t>Cytologic</a:t>
            </a:r>
            <a:r>
              <a:rPr lang="en-US" dirty="0"/>
              <a:t> material is present in urine, cerebrospinal fluid (the fluid around the brain and spinal cord), sputum (mucus from the lungs), peritoneal (abdominal cavity) fluid, pleural (chest cavity) fluid, cervical/vaginal smears, and in fluid removed during a biopsy.</a:t>
            </a:r>
          </a:p>
          <a:p>
            <a:endParaRPr lang="en-US" dirty="0"/>
          </a:p>
        </p:txBody>
      </p:sp>
    </p:spTree>
    <p:extLst>
      <p:ext uri="{BB962C8B-B14F-4D97-AF65-F5344CB8AC3E}">
        <p14:creationId xmlns:p14="http://schemas.microsoft.com/office/powerpoint/2010/main" val="36663232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D4F2503-E79B-44C3-89BC-27A6D2CCFB44}"/>
              </a:ext>
            </a:extLst>
          </p:cNvPr>
          <p:cNvSpPr>
            <a:spLocks noGrp="1"/>
          </p:cNvSpPr>
          <p:nvPr>
            <p:ph type="sldNum" sz="quarter" idx="12"/>
          </p:nvPr>
        </p:nvSpPr>
        <p:spPr/>
        <p:txBody>
          <a:bodyPr/>
          <a:lstStyle/>
          <a:p>
            <a:fld id="{5955061D-7EB3-4F6B-8B96-97CF8B996C62}" type="slidenum">
              <a:rPr lang="en-US" smtClean="0"/>
              <a:t>64</a:t>
            </a:fld>
            <a:endParaRPr lang="en-US"/>
          </a:p>
        </p:txBody>
      </p:sp>
      <p:sp>
        <p:nvSpPr>
          <p:cNvPr id="4" name="Title 3">
            <a:extLst>
              <a:ext uri="{FF2B5EF4-FFF2-40B4-BE49-F238E27FC236}">
                <a16:creationId xmlns:a16="http://schemas.microsoft.com/office/drawing/2014/main" id="{B4D3C5BF-AC65-48FE-B19F-B175B8038A16}"/>
              </a:ext>
            </a:extLst>
          </p:cNvPr>
          <p:cNvSpPr>
            <a:spLocks noGrp="1"/>
          </p:cNvSpPr>
          <p:nvPr>
            <p:ph type="title"/>
          </p:nvPr>
        </p:nvSpPr>
        <p:spPr/>
        <p:txBody>
          <a:bodyPr/>
          <a:lstStyle/>
          <a:p>
            <a:pPr algn="ctr"/>
            <a:r>
              <a:rPr lang="en-US" dirty="0"/>
              <a:t>Question 11</a:t>
            </a:r>
          </a:p>
        </p:txBody>
      </p:sp>
      <p:sp>
        <p:nvSpPr>
          <p:cNvPr id="2" name="Content Placeholder 1">
            <a:extLst>
              <a:ext uri="{FF2B5EF4-FFF2-40B4-BE49-F238E27FC236}">
                <a16:creationId xmlns:a16="http://schemas.microsoft.com/office/drawing/2014/main" id="{93A34BB7-6EA6-44C1-BF68-72D112EABF45}"/>
              </a:ext>
            </a:extLst>
          </p:cNvPr>
          <p:cNvSpPr>
            <a:spLocks noGrp="1"/>
          </p:cNvSpPr>
          <p:nvPr>
            <p:ph idx="1"/>
          </p:nvPr>
        </p:nvSpPr>
        <p:spPr/>
        <p:txBody>
          <a:bodyPr>
            <a:normAutofit/>
          </a:bodyPr>
          <a:lstStyle/>
          <a:p>
            <a:pPr marL="109728" indent="0">
              <a:buNone/>
            </a:pPr>
            <a:r>
              <a:rPr lang="en-US" sz="4000" dirty="0"/>
              <a:t>A skilled nursing facility resident uses sign language for communication and needs a device capable of video telephone calls so that she can communicate using sign language, what responsibilities does a covered entity have to ensure such a device is available?</a:t>
            </a:r>
          </a:p>
        </p:txBody>
      </p:sp>
    </p:spTree>
    <p:extLst>
      <p:ext uri="{BB962C8B-B14F-4D97-AF65-F5344CB8AC3E}">
        <p14:creationId xmlns:p14="http://schemas.microsoft.com/office/powerpoint/2010/main" val="33413129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6D0FFC6-B930-415F-B849-1B3C4BD9D19A}"/>
              </a:ext>
            </a:extLst>
          </p:cNvPr>
          <p:cNvSpPr>
            <a:spLocks noGrp="1"/>
          </p:cNvSpPr>
          <p:nvPr>
            <p:ph type="sldNum" sz="quarter" idx="12"/>
          </p:nvPr>
        </p:nvSpPr>
        <p:spPr/>
        <p:txBody>
          <a:bodyPr/>
          <a:lstStyle/>
          <a:p>
            <a:fld id="{5955061D-7EB3-4F6B-8B96-97CF8B996C62}" type="slidenum">
              <a:rPr lang="en-US" smtClean="0"/>
              <a:t>65</a:t>
            </a:fld>
            <a:endParaRPr lang="en-US"/>
          </a:p>
        </p:txBody>
      </p:sp>
      <p:sp>
        <p:nvSpPr>
          <p:cNvPr id="4" name="Title 3">
            <a:extLst>
              <a:ext uri="{FF2B5EF4-FFF2-40B4-BE49-F238E27FC236}">
                <a16:creationId xmlns:a16="http://schemas.microsoft.com/office/drawing/2014/main" id="{EF2AE6EE-6912-46EF-88CD-90A7A32A0FA7}"/>
              </a:ext>
            </a:extLst>
          </p:cNvPr>
          <p:cNvSpPr>
            <a:spLocks noGrp="1"/>
          </p:cNvSpPr>
          <p:nvPr>
            <p:ph type="title"/>
          </p:nvPr>
        </p:nvSpPr>
        <p:spPr/>
        <p:txBody>
          <a:bodyPr>
            <a:noAutofit/>
          </a:bodyPr>
          <a:lstStyle/>
          <a:p>
            <a:pPr algn="ctr"/>
            <a:r>
              <a:rPr lang="en-US" sz="4400" dirty="0"/>
              <a:t>Answer 11</a:t>
            </a:r>
          </a:p>
        </p:txBody>
      </p:sp>
      <p:sp>
        <p:nvSpPr>
          <p:cNvPr id="2" name="Content Placeholder 1">
            <a:extLst>
              <a:ext uri="{FF2B5EF4-FFF2-40B4-BE49-F238E27FC236}">
                <a16:creationId xmlns:a16="http://schemas.microsoft.com/office/drawing/2014/main" id="{7DBA1F52-703A-4F0A-A466-EAEF2646E0E2}"/>
              </a:ext>
            </a:extLst>
          </p:cNvPr>
          <p:cNvSpPr>
            <a:spLocks noGrp="1"/>
          </p:cNvSpPr>
          <p:nvPr>
            <p:ph idx="1"/>
          </p:nvPr>
        </p:nvSpPr>
        <p:spPr/>
        <p:txBody>
          <a:bodyPr>
            <a:normAutofit lnSpcReduction="10000"/>
          </a:bodyPr>
          <a:lstStyle/>
          <a:p>
            <a:pPr marL="109728" indent="0">
              <a:buNone/>
            </a:pPr>
            <a:r>
              <a:rPr lang="en-US" dirty="0"/>
              <a:t>The ADA regulations define “auxiliary aids and services,” to include “video-based telecommunication products and systems.”  28 C.F.R. § 35.104 &amp; 36.303(b)</a:t>
            </a:r>
          </a:p>
          <a:p>
            <a:pPr marL="109728" indent="0">
              <a:buNone/>
            </a:pPr>
            <a:endParaRPr lang="en-US" dirty="0"/>
          </a:p>
          <a:p>
            <a:pPr marL="109728" indent="0">
              <a:buNone/>
            </a:pPr>
            <a:r>
              <a:rPr lang="en-US" dirty="0"/>
              <a:t>“A public accommodation that offers a customer, client, patient, or participant the opportunity to make outgoing telephone calls using the public accommodation´s equipment on more than an incidental convenience basis shall make available public telephones, TTYs, or other telecommunications products and systems for use by an individual who is deaf or hard of hearing, or has a speech impairment.”  28 C.F.R. § 36.303(d)(2).</a:t>
            </a:r>
          </a:p>
        </p:txBody>
      </p:sp>
    </p:spTree>
    <p:extLst>
      <p:ext uri="{BB962C8B-B14F-4D97-AF65-F5344CB8AC3E}">
        <p14:creationId xmlns:p14="http://schemas.microsoft.com/office/powerpoint/2010/main" val="28162169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DC1F012-3BB5-4EEF-BD56-B198DA868080}"/>
              </a:ext>
            </a:extLst>
          </p:cNvPr>
          <p:cNvSpPr>
            <a:spLocks noGrp="1"/>
          </p:cNvSpPr>
          <p:nvPr>
            <p:ph type="sldNum" sz="quarter" idx="12"/>
          </p:nvPr>
        </p:nvSpPr>
        <p:spPr/>
        <p:txBody>
          <a:bodyPr/>
          <a:lstStyle/>
          <a:p>
            <a:fld id="{5955061D-7EB3-4F6B-8B96-97CF8B996C62}" type="slidenum">
              <a:rPr lang="en-US" smtClean="0"/>
              <a:t>66</a:t>
            </a:fld>
            <a:endParaRPr lang="en-US"/>
          </a:p>
        </p:txBody>
      </p:sp>
      <p:sp>
        <p:nvSpPr>
          <p:cNvPr id="4" name="Title 3">
            <a:extLst>
              <a:ext uri="{FF2B5EF4-FFF2-40B4-BE49-F238E27FC236}">
                <a16:creationId xmlns:a16="http://schemas.microsoft.com/office/drawing/2014/main" id="{83F0E229-B979-498E-9B0D-6E4BC90EED3B}"/>
              </a:ext>
            </a:extLst>
          </p:cNvPr>
          <p:cNvSpPr>
            <a:spLocks noGrp="1"/>
          </p:cNvSpPr>
          <p:nvPr>
            <p:ph type="title"/>
          </p:nvPr>
        </p:nvSpPr>
        <p:spPr/>
        <p:txBody>
          <a:bodyPr/>
          <a:lstStyle/>
          <a:p>
            <a:pPr algn="ctr"/>
            <a:r>
              <a:rPr lang="en-US" dirty="0"/>
              <a:t>Devices Capable Of Video Telephone Calls</a:t>
            </a:r>
          </a:p>
        </p:txBody>
      </p:sp>
      <p:sp>
        <p:nvSpPr>
          <p:cNvPr id="2" name="Content Placeholder 1">
            <a:extLst>
              <a:ext uri="{FF2B5EF4-FFF2-40B4-BE49-F238E27FC236}">
                <a16:creationId xmlns:a16="http://schemas.microsoft.com/office/drawing/2014/main" id="{9F69E92D-1E0C-45E0-90A8-2EB329AF6E37}"/>
              </a:ext>
            </a:extLst>
          </p:cNvPr>
          <p:cNvSpPr>
            <a:spLocks noGrp="1"/>
          </p:cNvSpPr>
          <p:nvPr>
            <p:ph idx="1"/>
          </p:nvPr>
        </p:nvSpPr>
        <p:spPr/>
        <p:txBody>
          <a:bodyPr>
            <a:normAutofit/>
          </a:bodyPr>
          <a:lstStyle/>
          <a:p>
            <a:pPr marL="109728" indent="0">
              <a:buNone/>
            </a:pPr>
            <a:r>
              <a:rPr lang="en-US" sz="3200" dirty="0"/>
              <a:t>“GNHI agrees to provide appropriate accessible telecommunication equipment in each group home in which a Resident who is deaf or hard of hearing resides, including devices capable of video telephone calls, hearing aid compatible telephones, volume control telephones, and/or Video Relay Services for use by Residents and members of the public at the GNHI’s group homes.” https://www.ada.gov/gnhi_sa.html</a:t>
            </a:r>
          </a:p>
        </p:txBody>
      </p:sp>
    </p:spTree>
    <p:extLst>
      <p:ext uri="{BB962C8B-B14F-4D97-AF65-F5344CB8AC3E}">
        <p14:creationId xmlns:p14="http://schemas.microsoft.com/office/powerpoint/2010/main" val="42720156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018CC99-B983-4260-900D-14F64C14D8BC}"/>
              </a:ext>
            </a:extLst>
          </p:cNvPr>
          <p:cNvSpPr>
            <a:spLocks noGrp="1"/>
          </p:cNvSpPr>
          <p:nvPr>
            <p:ph type="sldNum" sz="quarter" idx="12"/>
          </p:nvPr>
        </p:nvSpPr>
        <p:spPr/>
        <p:txBody>
          <a:bodyPr/>
          <a:lstStyle/>
          <a:p>
            <a:fld id="{5955061D-7EB3-4F6B-8B96-97CF8B996C62}" type="slidenum">
              <a:rPr lang="en-US" smtClean="0"/>
              <a:t>67</a:t>
            </a:fld>
            <a:endParaRPr lang="en-US"/>
          </a:p>
        </p:txBody>
      </p:sp>
      <p:sp>
        <p:nvSpPr>
          <p:cNvPr id="4" name="Title 3"/>
          <p:cNvSpPr>
            <a:spLocks noGrp="1"/>
          </p:cNvSpPr>
          <p:nvPr>
            <p:ph type="title"/>
          </p:nvPr>
        </p:nvSpPr>
        <p:spPr/>
        <p:txBody>
          <a:bodyPr>
            <a:normAutofit/>
          </a:bodyPr>
          <a:lstStyle/>
          <a:p>
            <a:pPr algn="ctr"/>
            <a:r>
              <a:rPr lang="en-US" sz="4800" dirty="0"/>
              <a:t>Question 12</a:t>
            </a:r>
          </a:p>
        </p:txBody>
      </p:sp>
      <p:sp>
        <p:nvSpPr>
          <p:cNvPr id="2" name="Content Placeholder 1"/>
          <p:cNvSpPr>
            <a:spLocks noGrp="1"/>
          </p:cNvSpPr>
          <p:nvPr>
            <p:ph idx="1"/>
          </p:nvPr>
        </p:nvSpPr>
        <p:spPr/>
        <p:txBody>
          <a:bodyPr>
            <a:noAutofit/>
          </a:bodyPr>
          <a:lstStyle/>
          <a:p>
            <a:pPr marL="109728" indent="0">
              <a:buNone/>
            </a:pPr>
            <a:r>
              <a:rPr lang="en-US" sz="4400" dirty="0"/>
              <a:t>A healthcare provider receives a telephone call from a consumer through the telephone relay service established for individuals who are deaf or hard of hearing, which includes a sign language interpreter, how should it handle the call?</a:t>
            </a:r>
          </a:p>
        </p:txBody>
      </p:sp>
    </p:spTree>
    <p:extLst>
      <p:ext uri="{BB962C8B-B14F-4D97-AF65-F5344CB8AC3E}">
        <p14:creationId xmlns:p14="http://schemas.microsoft.com/office/powerpoint/2010/main" val="1310303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334A032-95ED-46E3-A376-EAADCB7E55F4}"/>
              </a:ext>
            </a:extLst>
          </p:cNvPr>
          <p:cNvSpPr>
            <a:spLocks noGrp="1"/>
          </p:cNvSpPr>
          <p:nvPr>
            <p:ph type="sldNum" sz="quarter" idx="12"/>
          </p:nvPr>
        </p:nvSpPr>
        <p:spPr/>
        <p:txBody>
          <a:bodyPr/>
          <a:lstStyle/>
          <a:p>
            <a:fld id="{5955061D-7EB3-4F6B-8B96-97CF8B996C62}" type="slidenum">
              <a:rPr lang="en-US" smtClean="0"/>
              <a:t>68</a:t>
            </a:fld>
            <a:endParaRPr lang="en-US"/>
          </a:p>
        </p:txBody>
      </p:sp>
      <p:sp>
        <p:nvSpPr>
          <p:cNvPr id="2" name="Content Placeholder 1"/>
          <p:cNvSpPr>
            <a:spLocks noGrp="1"/>
          </p:cNvSpPr>
          <p:nvPr>
            <p:ph idx="1"/>
          </p:nvPr>
        </p:nvSpPr>
        <p:spPr>
          <a:xfrm>
            <a:off x="609600" y="1600200"/>
            <a:ext cx="10972800" cy="4407092"/>
          </a:xfrm>
        </p:spPr>
        <p:txBody>
          <a:bodyPr>
            <a:noAutofit/>
          </a:bodyPr>
          <a:lstStyle/>
          <a:p>
            <a:pPr marL="109728" indent="0">
              <a:buNone/>
            </a:pPr>
            <a:r>
              <a:rPr lang="en-US" sz="4000" dirty="0"/>
              <a:t>Covered entities “shall respond to telephone calls from a telecommunications relay service established under title IV of the ADA in the same manner that it responds to other telephone calls.”  28 C.F.R. § 35.161(c) &amp; 36.303(d)(4).</a:t>
            </a:r>
          </a:p>
        </p:txBody>
      </p:sp>
      <p:sp>
        <p:nvSpPr>
          <p:cNvPr id="4" name="Title 3"/>
          <p:cNvSpPr>
            <a:spLocks noGrp="1"/>
          </p:cNvSpPr>
          <p:nvPr>
            <p:ph type="title"/>
          </p:nvPr>
        </p:nvSpPr>
        <p:spPr/>
        <p:txBody>
          <a:bodyPr>
            <a:normAutofit/>
          </a:bodyPr>
          <a:lstStyle/>
          <a:p>
            <a:pPr algn="ctr"/>
            <a:r>
              <a:rPr lang="en-US" sz="4800" dirty="0"/>
              <a:t>Calls Through a Relay Service</a:t>
            </a:r>
          </a:p>
        </p:txBody>
      </p:sp>
    </p:spTree>
    <p:extLst>
      <p:ext uri="{BB962C8B-B14F-4D97-AF65-F5344CB8AC3E}">
        <p14:creationId xmlns:p14="http://schemas.microsoft.com/office/powerpoint/2010/main" val="39433203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CF70FA-EB7F-4555-8510-9A58CB51B391}"/>
              </a:ext>
            </a:extLst>
          </p:cNvPr>
          <p:cNvSpPr>
            <a:spLocks noGrp="1"/>
          </p:cNvSpPr>
          <p:nvPr>
            <p:ph idx="1"/>
          </p:nvPr>
        </p:nvSpPr>
        <p:spPr/>
        <p:txBody>
          <a:bodyPr>
            <a:normAutofit lnSpcReduction="10000"/>
          </a:bodyPr>
          <a:lstStyle/>
          <a:p>
            <a:r>
              <a:rPr lang="en-US" dirty="0"/>
              <a:t>ICT is information technology and other equipment, systems, technologies, or processes, for which the principal function is the creation, manipulation, storage, display, receipt, or transmission of electronic data and information, as well as any associated content.</a:t>
            </a:r>
          </a:p>
          <a:p>
            <a:endParaRPr lang="en-US" dirty="0"/>
          </a:p>
          <a:p>
            <a:r>
              <a:rPr lang="en-US" dirty="0"/>
              <a:t>Examples include: computers and peripheral equipment; information kiosks and transaction machines; telecommunications equipment; customer premises equipment; multifunction office machines; software; applications; web sites; videos; and electronic documents.</a:t>
            </a:r>
          </a:p>
          <a:p>
            <a:endParaRPr lang="en-US" dirty="0"/>
          </a:p>
          <a:p>
            <a:endParaRPr lang="en-US" dirty="0"/>
          </a:p>
        </p:txBody>
      </p:sp>
      <p:sp>
        <p:nvSpPr>
          <p:cNvPr id="3" name="Slide Number Placeholder 2">
            <a:extLst>
              <a:ext uri="{FF2B5EF4-FFF2-40B4-BE49-F238E27FC236}">
                <a16:creationId xmlns:a16="http://schemas.microsoft.com/office/drawing/2014/main" id="{D80907BC-5A12-4163-9B3E-5EB0CA7BC87D}"/>
              </a:ext>
            </a:extLst>
          </p:cNvPr>
          <p:cNvSpPr>
            <a:spLocks noGrp="1"/>
          </p:cNvSpPr>
          <p:nvPr>
            <p:ph type="sldNum" sz="quarter" idx="12"/>
          </p:nvPr>
        </p:nvSpPr>
        <p:spPr/>
        <p:txBody>
          <a:bodyPr/>
          <a:lstStyle/>
          <a:p>
            <a:fld id="{5955061D-7EB3-4F6B-8B96-97CF8B996C62}" type="slidenum">
              <a:rPr lang="en-US" smtClean="0"/>
              <a:t>69</a:t>
            </a:fld>
            <a:endParaRPr lang="en-US"/>
          </a:p>
        </p:txBody>
      </p:sp>
      <p:sp>
        <p:nvSpPr>
          <p:cNvPr id="4" name="Title 3">
            <a:extLst>
              <a:ext uri="{FF2B5EF4-FFF2-40B4-BE49-F238E27FC236}">
                <a16:creationId xmlns:a16="http://schemas.microsoft.com/office/drawing/2014/main" id="{C61F6E29-11DE-4859-A244-110EA8FCAAD6}"/>
              </a:ext>
            </a:extLst>
          </p:cNvPr>
          <p:cNvSpPr>
            <a:spLocks noGrp="1"/>
          </p:cNvSpPr>
          <p:nvPr>
            <p:ph type="title"/>
          </p:nvPr>
        </p:nvSpPr>
        <p:spPr/>
        <p:txBody>
          <a:bodyPr>
            <a:normAutofit fontScale="90000"/>
          </a:bodyPr>
          <a:lstStyle/>
          <a:p>
            <a:r>
              <a:rPr lang="en-US" dirty="0"/>
              <a:t>Information and Communication Technology (ICT)</a:t>
            </a:r>
          </a:p>
        </p:txBody>
      </p:sp>
    </p:spTree>
    <p:extLst>
      <p:ext uri="{BB962C8B-B14F-4D97-AF65-F5344CB8AC3E}">
        <p14:creationId xmlns:p14="http://schemas.microsoft.com/office/powerpoint/2010/main" val="2566470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7</a:t>
            </a:fld>
            <a:endParaRPr lang="en-US">
              <a:solidFill>
                <a:srgbClr val="8CADAE">
                  <a:shade val="75000"/>
                </a:srgbClr>
              </a:solidFill>
            </a:endParaRPr>
          </a:p>
        </p:txBody>
      </p:sp>
      <p:sp>
        <p:nvSpPr>
          <p:cNvPr id="2" name="Title 1"/>
          <p:cNvSpPr>
            <a:spLocks noGrp="1"/>
          </p:cNvSpPr>
          <p:nvPr>
            <p:ph type="title"/>
          </p:nvPr>
        </p:nvSpPr>
        <p:spPr/>
        <p:txBody>
          <a:bodyPr>
            <a:normAutofit/>
          </a:bodyPr>
          <a:lstStyle/>
          <a:p>
            <a:pPr algn="ctr"/>
            <a:r>
              <a:rPr lang="en-US" sz="2800" dirty="0">
                <a:solidFill>
                  <a:schemeClr val="tx1"/>
                </a:solidFill>
              </a:rPr>
              <a:t>Title III Covers Private Sector Hospitals, Nursing Homes and Other Health Care Providers</a:t>
            </a:r>
            <a:endParaRPr lang="en-US" sz="2800" dirty="0"/>
          </a:p>
        </p:txBody>
      </p:sp>
      <p:sp>
        <p:nvSpPr>
          <p:cNvPr id="5" name="Content Placeholder 4"/>
          <p:cNvSpPr>
            <a:spLocks noGrp="1"/>
          </p:cNvSpPr>
          <p:nvPr>
            <p:ph sz="quarter" idx="1"/>
          </p:nvPr>
        </p:nvSpPr>
        <p:spPr/>
        <p:txBody>
          <a:bodyPr>
            <a:normAutofit lnSpcReduction="10000"/>
          </a:bodyPr>
          <a:lstStyle/>
          <a:p>
            <a:pPr marL="0" indent="0">
              <a:buNone/>
            </a:pPr>
            <a:r>
              <a:rPr lang="en-US" sz="2800" dirty="0"/>
              <a:t>Title III covers “public accommodations,” which include a wide range of entities, such as:</a:t>
            </a:r>
          </a:p>
          <a:p>
            <a:pPr marL="0" indent="0">
              <a:buNone/>
            </a:pPr>
            <a:r>
              <a:rPr lang="en-US" sz="2800" dirty="0"/>
              <a:t>(1) Hospitals;</a:t>
            </a:r>
          </a:p>
          <a:p>
            <a:pPr marL="0" indent="0">
              <a:buNone/>
            </a:pPr>
            <a:r>
              <a:rPr lang="en-US" sz="2800" dirty="0"/>
              <a:t>(2) Nursing homes; and</a:t>
            </a:r>
          </a:p>
          <a:p>
            <a:pPr marL="0" indent="0">
              <a:buNone/>
            </a:pPr>
            <a:r>
              <a:rPr lang="en-US" sz="2800" dirty="0"/>
              <a:t>(3) Professional office of a health care provider.</a:t>
            </a:r>
          </a:p>
          <a:p>
            <a:pPr marL="0" indent="0">
              <a:buNone/>
            </a:pPr>
            <a:endParaRPr lang="en-US" sz="2800" dirty="0"/>
          </a:p>
          <a:p>
            <a:pPr marL="0" indent="0">
              <a:buNone/>
            </a:pPr>
            <a:r>
              <a:rPr lang="en-US" sz="2800" dirty="0"/>
              <a:t>42 U.S.C. § </a:t>
            </a:r>
            <a:r>
              <a:rPr lang="en-US" sz="2800"/>
              <a:t>12181(7)(K); </a:t>
            </a:r>
            <a:r>
              <a:rPr lang="en-US" sz="2800" dirty="0"/>
              <a:t>ADA Technical Assistance Manual, § III-1.2000.C. (1994 Supplement) (“nursing homes are expressly covered in Title III regulations as social service establishments”).</a:t>
            </a:r>
          </a:p>
          <a:p>
            <a:pPr marL="0" indent="0">
              <a:buNone/>
            </a:pPr>
            <a:endParaRPr lang="en-US" dirty="0"/>
          </a:p>
        </p:txBody>
      </p:sp>
    </p:spTree>
    <p:extLst>
      <p:ext uri="{BB962C8B-B14F-4D97-AF65-F5344CB8AC3E}">
        <p14:creationId xmlns:p14="http://schemas.microsoft.com/office/powerpoint/2010/main" val="20336031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22B255-59EA-4087-9C25-A5E3AA87174E}"/>
              </a:ext>
            </a:extLst>
          </p:cNvPr>
          <p:cNvSpPr>
            <a:spLocks noGrp="1"/>
          </p:cNvSpPr>
          <p:nvPr>
            <p:ph idx="1"/>
          </p:nvPr>
        </p:nvSpPr>
        <p:spPr/>
        <p:txBody>
          <a:bodyPr>
            <a:normAutofit fontScale="92500" lnSpcReduction="10000"/>
          </a:bodyPr>
          <a:lstStyle/>
          <a:p>
            <a:r>
              <a:rPr lang="en-US" dirty="0"/>
              <a:t>Auxiliary aids and services for effective communication include various types of ICT, such as real time computer-aided transcription services and video-based telecommunication products.</a:t>
            </a:r>
          </a:p>
          <a:p>
            <a:r>
              <a:rPr lang="en-US" dirty="0"/>
              <a:t>ICT also includes the web content (such as web sites and mobile applications) that many health providers use to advertise services and provide program information.</a:t>
            </a:r>
          </a:p>
          <a:p>
            <a:r>
              <a:rPr lang="en-US" dirty="0"/>
              <a:t>Health programs and activities provided through ICT must be accessible to individuals with disabilities unless doing so would result in undue financial and administrative burdens or a fundamental alteration in the nature of the health programs or activities.  45 C.F.R. § 92.104.</a:t>
            </a:r>
          </a:p>
          <a:p>
            <a:endParaRPr lang="en-US" dirty="0"/>
          </a:p>
        </p:txBody>
      </p:sp>
      <p:sp>
        <p:nvSpPr>
          <p:cNvPr id="3" name="Slide Number Placeholder 2">
            <a:extLst>
              <a:ext uri="{FF2B5EF4-FFF2-40B4-BE49-F238E27FC236}">
                <a16:creationId xmlns:a16="http://schemas.microsoft.com/office/drawing/2014/main" id="{9668A7B5-EE49-484D-8B5B-B7683025F11A}"/>
              </a:ext>
            </a:extLst>
          </p:cNvPr>
          <p:cNvSpPr>
            <a:spLocks noGrp="1"/>
          </p:cNvSpPr>
          <p:nvPr>
            <p:ph type="sldNum" sz="quarter" idx="12"/>
          </p:nvPr>
        </p:nvSpPr>
        <p:spPr/>
        <p:txBody>
          <a:bodyPr/>
          <a:lstStyle/>
          <a:p>
            <a:fld id="{5955061D-7EB3-4F6B-8B96-97CF8B996C62}" type="slidenum">
              <a:rPr lang="en-US" smtClean="0"/>
              <a:t>70</a:t>
            </a:fld>
            <a:endParaRPr lang="en-US"/>
          </a:p>
        </p:txBody>
      </p:sp>
      <p:sp>
        <p:nvSpPr>
          <p:cNvPr id="4" name="Title 3">
            <a:extLst>
              <a:ext uri="{FF2B5EF4-FFF2-40B4-BE49-F238E27FC236}">
                <a16:creationId xmlns:a16="http://schemas.microsoft.com/office/drawing/2014/main" id="{7B395E86-79CA-4C43-A7D5-07CA608F030D}"/>
              </a:ext>
            </a:extLst>
          </p:cNvPr>
          <p:cNvSpPr>
            <a:spLocks noGrp="1"/>
          </p:cNvSpPr>
          <p:nvPr>
            <p:ph type="title"/>
          </p:nvPr>
        </p:nvSpPr>
        <p:spPr/>
        <p:txBody>
          <a:bodyPr/>
          <a:lstStyle/>
          <a:p>
            <a:r>
              <a:rPr lang="en-US" dirty="0"/>
              <a:t>ICT (cont.)</a:t>
            </a:r>
          </a:p>
        </p:txBody>
      </p:sp>
    </p:spTree>
    <p:extLst>
      <p:ext uri="{BB962C8B-B14F-4D97-AF65-F5344CB8AC3E}">
        <p14:creationId xmlns:p14="http://schemas.microsoft.com/office/powerpoint/2010/main" val="35243655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F6663F-A133-4322-B285-443F13D051E6}"/>
              </a:ext>
            </a:extLst>
          </p:cNvPr>
          <p:cNvSpPr>
            <a:spLocks noGrp="1"/>
          </p:cNvSpPr>
          <p:nvPr>
            <p:ph idx="1"/>
          </p:nvPr>
        </p:nvSpPr>
        <p:spPr/>
        <p:txBody>
          <a:bodyPr>
            <a:normAutofit fontScale="92500" lnSpcReduction="10000"/>
          </a:bodyPr>
          <a:lstStyle/>
          <a:p>
            <a:r>
              <a:rPr lang="en-US" dirty="0"/>
              <a:t>Telehealth has become a more widespread method to provide and receive health care services, especially during the COVID-19 Public Health Emergency.</a:t>
            </a:r>
          </a:p>
          <a:p>
            <a:endParaRPr lang="en-US" dirty="0"/>
          </a:p>
          <a:p>
            <a:r>
              <a:rPr lang="en-US" dirty="0"/>
              <a:t>Telehealth can take a number of forms, including communication between a patient and a health care provider via video, phone, or other electronic means.</a:t>
            </a:r>
          </a:p>
          <a:p>
            <a:pPr marL="109728" indent="0">
              <a:buNone/>
            </a:pPr>
            <a:endParaRPr lang="en-US" dirty="0"/>
          </a:p>
          <a:p>
            <a:r>
              <a:rPr lang="en-US" dirty="0"/>
              <a:t>While telehealth may be a convenient and effective way for patients to receive health care, telehealth that is inaccessible to individuals with disabilities results in barriers that may violate Federal civil rights laws.</a:t>
            </a:r>
          </a:p>
          <a:p>
            <a:endParaRPr lang="en-US" dirty="0"/>
          </a:p>
        </p:txBody>
      </p:sp>
      <p:sp>
        <p:nvSpPr>
          <p:cNvPr id="3" name="Slide Number Placeholder 2">
            <a:extLst>
              <a:ext uri="{FF2B5EF4-FFF2-40B4-BE49-F238E27FC236}">
                <a16:creationId xmlns:a16="http://schemas.microsoft.com/office/drawing/2014/main" id="{A2F51566-DE74-4AA9-A6BD-BBF1440C1660}"/>
              </a:ext>
            </a:extLst>
          </p:cNvPr>
          <p:cNvSpPr>
            <a:spLocks noGrp="1"/>
          </p:cNvSpPr>
          <p:nvPr>
            <p:ph type="sldNum" sz="quarter" idx="12"/>
          </p:nvPr>
        </p:nvSpPr>
        <p:spPr/>
        <p:txBody>
          <a:bodyPr/>
          <a:lstStyle/>
          <a:p>
            <a:fld id="{5955061D-7EB3-4F6B-8B96-97CF8B996C62}" type="slidenum">
              <a:rPr lang="en-US" smtClean="0"/>
              <a:t>71</a:t>
            </a:fld>
            <a:endParaRPr lang="en-US"/>
          </a:p>
        </p:txBody>
      </p:sp>
      <p:sp>
        <p:nvSpPr>
          <p:cNvPr id="4" name="Title 3">
            <a:extLst>
              <a:ext uri="{FF2B5EF4-FFF2-40B4-BE49-F238E27FC236}">
                <a16:creationId xmlns:a16="http://schemas.microsoft.com/office/drawing/2014/main" id="{A9F512EC-5FAB-45CE-8060-A4691946B7C8}"/>
              </a:ext>
            </a:extLst>
          </p:cNvPr>
          <p:cNvSpPr>
            <a:spLocks noGrp="1"/>
          </p:cNvSpPr>
          <p:nvPr>
            <p:ph type="title"/>
          </p:nvPr>
        </p:nvSpPr>
        <p:spPr/>
        <p:txBody>
          <a:bodyPr/>
          <a:lstStyle/>
          <a:p>
            <a:r>
              <a:rPr lang="en-US" dirty="0"/>
              <a:t>Telehealth</a:t>
            </a:r>
          </a:p>
        </p:txBody>
      </p:sp>
    </p:spTree>
    <p:extLst>
      <p:ext uri="{BB962C8B-B14F-4D97-AF65-F5344CB8AC3E}">
        <p14:creationId xmlns:p14="http://schemas.microsoft.com/office/powerpoint/2010/main" val="32564094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91BB6D-4F6A-40BD-B389-991BC7E71E0D}"/>
              </a:ext>
            </a:extLst>
          </p:cNvPr>
          <p:cNvSpPr>
            <a:spLocks noGrp="1"/>
          </p:cNvSpPr>
          <p:nvPr>
            <p:ph idx="1"/>
          </p:nvPr>
        </p:nvSpPr>
        <p:spPr/>
        <p:txBody>
          <a:bodyPr/>
          <a:lstStyle/>
          <a:p>
            <a:r>
              <a:rPr lang="en-US" dirty="0"/>
              <a:t>A person who is blind or has limited vision may find that the web-based platform their doctor uses for telehealth appointments does not support screen reader software.</a:t>
            </a:r>
          </a:p>
          <a:p>
            <a:pPr marL="109728" indent="0">
              <a:buNone/>
            </a:pPr>
            <a:endParaRPr lang="en-US" dirty="0"/>
          </a:p>
          <a:p>
            <a:r>
              <a:rPr lang="en-US" dirty="0"/>
              <a:t>A person who is deaf and communicates with a sign language interpreter may find that the video conferencing program their provider uses does not allow an interpreter to join the appointment from a separate location.</a:t>
            </a:r>
          </a:p>
        </p:txBody>
      </p:sp>
      <p:sp>
        <p:nvSpPr>
          <p:cNvPr id="3" name="Slide Number Placeholder 2">
            <a:extLst>
              <a:ext uri="{FF2B5EF4-FFF2-40B4-BE49-F238E27FC236}">
                <a16:creationId xmlns:a16="http://schemas.microsoft.com/office/drawing/2014/main" id="{17063319-225A-4EF8-ABDC-95A5BDFDA711}"/>
              </a:ext>
            </a:extLst>
          </p:cNvPr>
          <p:cNvSpPr>
            <a:spLocks noGrp="1"/>
          </p:cNvSpPr>
          <p:nvPr>
            <p:ph type="sldNum" sz="quarter" idx="12"/>
          </p:nvPr>
        </p:nvSpPr>
        <p:spPr/>
        <p:txBody>
          <a:bodyPr/>
          <a:lstStyle/>
          <a:p>
            <a:fld id="{5955061D-7EB3-4F6B-8B96-97CF8B996C62}" type="slidenum">
              <a:rPr lang="en-US" smtClean="0"/>
              <a:t>72</a:t>
            </a:fld>
            <a:endParaRPr lang="en-US"/>
          </a:p>
        </p:txBody>
      </p:sp>
      <p:sp>
        <p:nvSpPr>
          <p:cNvPr id="4" name="Title 3">
            <a:extLst>
              <a:ext uri="{FF2B5EF4-FFF2-40B4-BE49-F238E27FC236}">
                <a16:creationId xmlns:a16="http://schemas.microsoft.com/office/drawing/2014/main" id="{A79B0508-9300-4198-945B-40867055B5E8}"/>
              </a:ext>
            </a:extLst>
          </p:cNvPr>
          <p:cNvSpPr>
            <a:spLocks noGrp="1"/>
          </p:cNvSpPr>
          <p:nvPr>
            <p:ph type="title"/>
          </p:nvPr>
        </p:nvSpPr>
        <p:spPr/>
        <p:txBody>
          <a:bodyPr/>
          <a:lstStyle/>
          <a:p>
            <a:r>
              <a:rPr lang="en-US" dirty="0"/>
              <a:t>Examples of Inaccessible Telehealth </a:t>
            </a:r>
          </a:p>
        </p:txBody>
      </p:sp>
    </p:spTree>
    <p:extLst>
      <p:ext uri="{BB962C8B-B14F-4D97-AF65-F5344CB8AC3E}">
        <p14:creationId xmlns:p14="http://schemas.microsoft.com/office/powerpoint/2010/main" val="32595816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76B1A4-BD72-49AE-AD4F-245EE6A6657A}"/>
              </a:ext>
            </a:extLst>
          </p:cNvPr>
          <p:cNvSpPr>
            <a:spLocks noGrp="1"/>
          </p:cNvSpPr>
          <p:nvPr>
            <p:ph idx="1"/>
          </p:nvPr>
        </p:nvSpPr>
        <p:spPr/>
        <p:txBody>
          <a:bodyPr>
            <a:normAutofit fontScale="92500" lnSpcReduction="10000"/>
          </a:bodyPr>
          <a:lstStyle/>
          <a:p>
            <a:r>
              <a:rPr lang="en-US" dirty="0"/>
              <a:t>On July 29, 2022, HHS OCR and DOJ released Guidance on how Federal disability rights laws, including Section 504, the ADA, and Section 1557 require telehealth programs and activities to be accessible to individuals with disabilities. </a:t>
            </a:r>
            <a:r>
              <a:rPr lang="en-US" dirty="0">
                <a:hlinkClick r:id="rId2"/>
              </a:rPr>
              <a:t>https://www.hhs.gov/about/news/2022/07/29/hhs-and-doj-issue-guidance-on-nondiscrimination-in-telehealth-the-week-of-the-32nd-anniversary-of-the-americans-with-disabilities-act-ada.html</a:t>
            </a:r>
            <a:r>
              <a:rPr lang="en-US" dirty="0"/>
              <a:t> </a:t>
            </a:r>
          </a:p>
          <a:p>
            <a:endParaRPr lang="en-US" dirty="0"/>
          </a:p>
          <a:p>
            <a:r>
              <a:rPr lang="en-US" dirty="0"/>
              <a:t>The guidance covers general nondiscrimination requirements, reasonable modifications, and effective communication as they pertain to telehealth.</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CA877983-16DE-4CC8-BE6E-DE7F28980B02}"/>
              </a:ext>
            </a:extLst>
          </p:cNvPr>
          <p:cNvSpPr>
            <a:spLocks noGrp="1"/>
          </p:cNvSpPr>
          <p:nvPr>
            <p:ph type="sldNum" sz="quarter" idx="12"/>
          </p:nvPr>
        </p:nvSpPr>
        <p:spPr/>
        <p:txBody>
          <a:bodyPr/>
          <a:lstStyle/>
          <a:p>
            <a:fld id="{5955061D-7EB3-4F6B-8B96-97CF8B996C62}" type="slidenum">
              <a:rPr lang="en-US" smtClean="0"/>
              <a:t>73</a:t>
            </a:fld>
            <a:endParaRPr lang="en-US"/>
          </a:p>
        </p:txBody>
      </p:sp>
      <p:sp>
        <p:nvSpPr>
          <p:cNvPr id="4" name="Title 3">
            <a:extLst>
              <a:ext uri="{FF2B5EF4-FFF2-40B4-BE49-F238E27FC236}">
                <a16:creationId xmlns:a16="http://schemas.microsoft.com/office/drawing/2014/main" id="{583A80C5-3F7D-4BDB-83E9-E7158F4574D4}"/>
              </a:ext>
            </a:extLst>
          </p:cNvPr>
          <p:cNvSpPr>
            <a:spLocks noGrp="1"/>
          </p:cNvSpPr>
          <p:nvPr>
            <p:ph type="title"/>
          </p:nvPr>
        </p:nvSpPr>
        <p:spPr/>
        <p:txBody>
          <a:bodyPr>
            <a:normAutofit fontScale="90000"/>
          </a:bodyPr>
          <a:lstStyle/>
          <a:p>
            <a:r>
              <a:rPr lang="en-US" dirty="0"/>
              <a:t>Guidance on Nondiscrimination in Telehealth</a:t>
            </a:r>
          </a:p>
        </p:txBody>
      </p:sp>
    </p:spTree>
    <p:extLst>
      <p:ext uri="{BB962C8B-B14F-4D97-AF65-F5344CB8AC3E}">
        <p14:creationId xmlns:p14="http://schemas.microsoft.com/office/powerpoint/2010/main" val="13592057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17EBE6-8F5C-45B1-B918-B719D6CC48A2}"/>
              </a:ext>
            </a:extLst>
          </p:cNvPr>
          <p:cNvSpPr>
            <a:spLocks noGrp="1"/>
          </p:cNvSpPr>
          <p:nvPr>
            <p:ph idx="1"/>
          </p:nvPr>
        </p:nvSpPr>
        <p:spPr>
          <a:xfrm>
            <a:off x="609600" y="1717288"/>
            <a:ext cx="10972800" cy="4290004"/>
          </a:xfrm>
        </p:spPr>
        <p:txBody>
          <a:bodyPr/>
          <a:lstStyle/>
          <a:p>
            <a:r>
              <a:rPr lang="en-US" dirty="0"/>
              <a:t>On August 4, 2022, HHS OCR published a notice of proposed rulemaking (NPRM) to revise its implementing regulation for Section 1557.  In addition to continuing to require that health programs and activities provided through ICT be accessible, the Section 1557 NPRM would explicitly require that telehealth services be made accessible.  The NPRM would also require that covered entities implement effective communication procedures in their health programs and activities.  Comments closed on October 3, 2022.</a:t>
            </a:r>
          </a:p>
          <a:p>
            <a:endParaRPr lang="en-US" dirty="0"/>
          </a:p>
        </p:txBody>
      </p:sp>
      <p:sp>
        <p:nvSpPr>
          <p:cNvPr id="3" name="Slide Number Placeholder 2">
            <a:extLst>
              <a:ext uri="{FF2B5EF4-FFF2-40B4-BE49-F238E27FC236}">
                <a16:creationId xmlns:a16="http://schemas.microsoft.com/office/drawing/2014/main" id="{E7D56277-3228-4B1E-A930-820EFD8F5988}"/>
              </a:ext>
            </a:extLst>
          </p:cNvPr>
          <p:cNvSpPr>
            <a:spLocks noGrp="1"/>
          </p:cNvSpPr>
          <p:nvPr>
            <p:ph type="sldNum" sz="quarter" idx="12"/>
          </p:nvPr>
        </p:nvSpPr>
        <p:spPr/>
        <p:txBody>
          <a:bodyPr/>
          <a:lstStyle/>
          <a:p>
            <a:fld id="{5955061D-7EB3-4F6B-8B96-97CF8B996C62}" type="slidenum">
              <a:rPr lang="en-US" smtClean="0"/>
              <a:t>74</a:t>
            </a:fld>
            <a:endParaRPr lang="en-US"/>
          </a:p>
        </p:txBody>
      </p:sp>
      <p:sp>
        <p:nvSpPr>
          <p:cNvPr id="4" name="Title 3">
            <a:extLst>
              <a:ext uri="{FF2B5EF4-FFF2-40B4-BE49-F238E27FC236}">
                <a16:creationId xmlns:a16="http://schemas.microsoft.com/office/drawing/2014/main" id="{CEAA6C36-3B5C-4599-A3E7-8897E23446CD}"/>
              </a:ext>
            </a:extLst>
          </p:cNvPr>
          <p:cNvSpPr>
            <a:spLocks noGrp="1"/>
          </p:cNvSpPr>
          <p:nvPr>
            <p:ph type="title"/>
          </p:nvPr>
        </p:nvSpPr>
        <p:spPr/>
        <p:txBody>
          <a:bodyPr/>
          <a:lstStyle/>
          <a:p>
            <a:pPr algn="ctr"/>
            <a:r>
              <a:rPr lang="en-US" dirty="0"/>
              <a:t>Rulemaking</a:t>
            </a:r>
          </a:p>
        </p:txBody>
      </p:sp>
    </p:spTree>
    <p:extLst>
      <p:ext uri="{BB962C8B-B14F-4D97-AF65-F5344CB8AC3E}">
        <p14:creationId xmlns:p14="http://schemas.microsoft.com/office/powerpoint/2010/main" val="3751561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56C861-1E1E-F880-1B05-F51BC927D9DF}"/>
              </a:ext>
            </a:extLst>
          </p:cNvPr>
          <p:cNvSpPr>
            <a:spLocks noGrp="1"/>
          </p:cNvSpPr>
          <p:nvPr>
            <p:ph idx="1"/>
          </p:nvPr>
        </p:nvSpPr>
        <p:spPr/>
        <p:txBody>
          <a:bodyPr/>
          <a:lstStyle/>
          <a:p>
            <a:r>
              <a:rPr lang="en-US" dirty="0"/>
              <a:t>HHS indicated in the 2022 Fall Unified Agenda it is undertaking Rulemaking on Discrimination on the Basis of Disability in Health and Human Services Programs or Activities under Section 504.  </a:t>
            </a:r>
          </a:p>
          <a:p>
            <a:endParaRPr lang="en-US" dirty="0"/>
          </a:p>
          <a:p>
            <a:r>
              <a:rPr lang="en-US" dirty="0"/>
              <a:t>DOJ indicated in the Spring 2022 Unified Agenda that it intended to publish a NPRM to update the ADA Title II regulation with new web content accessibility requirements.</a:t>
            </a:r>
          </a:p>
          <a:p>
            <a:endParaRPr lang="en-US" dirty="0"/>
          </a:p>
          <a:p>
            <a:endParaRPr lang="en-US" dirty="0"/>
          </a:p>
        </p:txBody>
      </p:sp>
      <p:sp>
        <p:nvSpPr>
          <p:cNvPr id="3" name="Slide Number Placeholder 2">
            <a:extLst>
              <a:ext uri="{FF2B5EF4-FFF2-40B4-BE49-F238E27FC236}">
                <a16:creationId xmlns:a16="http://schemas.microsoft.com/office/drawing/2014/main" id="{6AA505EA-645A-9512-6804-88C57BE5A32F}"/>
              </a:ext>
            </a:extLst>
          </p:cNvPr>
          <p:cNvSpPr>
            <a:spLocks noGrp="1"/>
          </p:cNvSpPr>
          <p:nvPr>
            <p:ph type="sldNum" sz="quarter" idx="12"/>
          </p:nvPr>
        </p:nvSpPr>
        <p:spPr/>
        <p:txBody>
          <a:bodyPr/>
          <a:lstStyle/>
          <a:p>
            <a:fld id="{5955061D-7EB3-4F6B-8B96-97CF8B996C62}" type="slidenum">
              <a:rPr lang="en-US" smtClean="0"/>
              <a:t>75</a:t>
            </a:fld>
            <a:endParaRPr lang="en-US"/>
          </a:p>
        </p:txBody>
      </p:sp>
      <p:sp>
        <p:nvSpPr>
          <p:cNvPr id="4" name="Title 3">
            <a:extLst>
              <a:ext uri="{FF2B5EF4-FFF2-40B4-BE49-F238E27FC236}">
                <a16:creationId xmlns:a16="http://schemas.microsoft.com/office/drawing/2014/main" id="{00C2DFB6-D07D-2C87-6FD8-8F8E19E8F0D1}"/>
              </a:ext>
            </a:extLst>
          </p:cNvPr>
          <p:cNvSpPr>
            <a:spLocks noGrp="1"/>
          </p:cNvSpPr>
          <p:nvPr>
            <p:ph type="title"/>
          </p:nvPr>
        </p:nvSpPr>
        <p:spPr/>
        <p:txBody>
          <a:bodyPr/>
          <a:lstStyle/>
          <a:p>
            <a:pPr algn="ctr"/>
            <a:r>
              <a:rPr lang="en-US" dirty="0"/>
              <a:t>Rulemaking (cont.)</a:t>
            </a:r>
          </a:p>
        </p:txBody>
      </p:sp>
    </p:spTree>
    <p:extLst>
      <p:ext uri="{BB962C8B-B14F-4D97-AF65-F5344CB8AC3E}">
        <p14:creationId xmlns:p14="http://schemas.microsoft.com/office/powerpoint/2010/main" val="11531962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F6651E-70E4-4866-A39C-8AC91DC083FA}" type="slidenum">
              <a:rPr lang="en-US" smtClean="0">
                <a:solidFill>
                  <a:srgbClr val="04617B">
                    <a:shade val="90000"/>
                  </a:srgbClr>
                </a:solidFill>
              </a:rPr>
              <a:pPr>
                <a:defRPr/>
              </a:pPr>
              <a:t>76</a:t>
            </a:fld>
            <a:endParaRPr lang="en-US" dirty="0">
              <a:solidFill>
                <a:srgbClr val="04617B">
                  <a:shade val="90000"/>
                </a:srgbClr>
              </a:solidFill>
            </a:endParaRPr>
          </a:p>
        </p:txBody>
      </p:sp>
      <p:sp>
        <p:nvSpPr>
          <p:cNvPr id="2" name="Title 1"/>
          <p:cNvSpPr>
            <a:spLocks noGrp="1"/>
          </p:cNvSpPr>
          <p:nvPr>
            <p:ph type="title"/>
          </p:nvPr>
        </p:nvSpPr>
        <p:spPr/>
        <p:txBody>
          <a:bodyPr>
            <a:normAutofit fontScale="90000"/>
          </a:bodyPr>
          <a:lstStyle/>
          <a:p>
            <a:pPr algn="ctr"/>
            <a:r>
              <a:rPr lang="en-US" sz="3600" dirty="0">
                <a:solidFill>
                  <a:schemeClr val="tx1"/>
                </a:solidFill>
              </a:rPr>
              <a:t>Common Issues That Have Arisen in Barrier-Free Health Care Initiative cases:  Effective Communication</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1600" dirty="0"/>
              <a:t>Failure to obtain interpreter for late night emergency admissions to hospital</a:t>
            </a:r>
          </a:p>
          <a:p>
            <a:pPr marL="0" indent="0">
              <a:buNone/>
            </a:pPr>
            <a:endParaRPr lang="en-US" sz="1600" dirty="0"/>
          </a:p>
          <a:p>
            <a:r>
              <a:rPr lang="en-US" sz="1600" dirty="0"/>
              <a:t>Enlisting family members, friends and/or  unqualified staff members to facilitate communication</a:t>
            </a:r>
          </a:p>
          <a:p>
            <a:endParaRPr lang="en-US" sz="1600" dirty="0"/>
          </a:p>
          <a:p>
            <a:r>
              <a:rPr lang="en-US" sz="1600" dirty="0"/>
              <a:t>VRI issues:  (1) staff does not know to set up VRI and/or (2) the VRI system is not working properly</a:t>
            </a:r>
          </a:p>
          <a:p>
            <a:endParaRPr lang="en-US" sz="1600" dirty="0"/>
          </a:p>
          <a:p>
            <a:r>
              <a:rPr lang="en-US" sz="1600" dirty="0"/>
              <a:t>Inappropriate reliance on hand-written notes for individuals whose primary means of communication is ASL</a:t>
            </a:r>
          </a:p>
          <a:p>
            <a:endParaRPr lang="en-US" sz="1600" dirty="0"/>
          </a:p>
          <a:p>
            <a:r>
              <a:rPr lang="en-US" sz="1600" dirty="0"/>
              <a:t>Erroneously assuming that an individual who is deaf or hard of hearing can read lips and does not need an auxiliary aid or service</a:t>
            </a:r>
          </a:p>
          <a:p>
            <a:endParaRPr lang="en-US" sz="1600" dirty="0"/>
          </a:p>
          <a:p>
            <a:r>
              <a:rPr lang="en-US" sz="1600" dirty="0"/>
              <a:t>Refusal to provide auxiliary aids and services due to cost</a:t>
            </a:r>
          </a:p>
          <a:p>
            <a:pPr>
              <a:buNone/>
            </a:pPr>
            <a:endParaRPr lang="en-US" sz="1600" dirty="0"/>
          </a:p>
          <a:p>
            <a:r>
              <a:rPr lang="en-US" sz="1600" dirty="0"/>
              <a:t>Failure to train staff on the ADA’s requirements and the services available to individuals who are deaf or hard of hearing</a:t>
            </a:r>
          </a:p>
          <a:p>
            <a:pPr marL="0" indent="0">
              <a:buNone/>
            </a:pPr>
            <a:endParaRPr lang="en-US" dirty="0"/>
          </a:p>
        </p:txBody>
      </p:sp>
    </p:spTree>
    <p:extLst>
      <p:ext uri="{BB962C8B-B14F-4D97-AF65-F5344CB8AC3E}">
        <p14:creationId xmlns:p14="http://schemas.microsoft.com/office/powerpoint/2010/main" val="15131082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F6651E-70E4-4866-A39C-8AC91DC083FA}" type="slidenum">
              <a:rPr lang="en-US" smtClean="0">
                <a:solidFill>
                  <a:srgbClr val="04617B">
                    <a:shade val="90000"/>
                  </a:srgbClr>
                </a:solidFill>
              </a:rPr>
              <a:pPr>
                <a:defRPr/>
              </a:pPr>
              <a:t>77</a:t>
            </a:fld>
            <a:endParaRPr lang="en-US" dirty="0">
              <a:solidFill>
                <a:srgbClr val="04617B">
                  <a:shade val="90000"/>
                </a:srgbClr>
              </a:solidFill>
            </a:endParaRPr>
          </a:p>
        </p:txBody>
      </p:sp>
      <p:sp>
        <p:nvSpPr>
          <p:cNvPr id="2" name="Title 1"/>
          <p:cNvSpPr>
            <a:spLocks noGrp="1"/>
          </p:cNvSpPr>
          <p:nvPr>
            <p:ph type="title"/>
          </p:nvPr>
        </p:nvSpPr>
        <p:spPr/>
        <p:txBody>
          <a:bodyPr>
            <a:normAutofit fontScale="90000"/>
          </a:bodyPr>
          <a:lstStyle/>
          <a:p>
            <a:pPr algn="ctr"/>
            <a:r>
              <a:rPr lang="en-US" dirty="0"/>
              <a:t>Legal Principles Addressing Common Issues</a:t>
            </a:r>
          </a:p>
        </p:txBody>
      </p:sp>
      <p:sp>
        <p:nvSpPr>
          <p:cNvPr id="3" name="Content Placeholder 2"/>
          <p:cNvSpPr>
            <a:spLocks noGrp="1"/>
          </p:cNvSpPr>
          <p:nvPr>
            <p:ph idx="1"/>
          </p:nvPr>
        </p:nvSpPr>
        <p:spPr/>
        <p:txBody>
          <a:bodyPr/>
          <a:lstStyle/>
          <a:p>
            <a:r>
              <a:rPr lang="en-US" sz="2000" dirty="0"/>
              <a:t>Generally, health care providers are required to furnish auxiliary aids and services including interpreters and may not require the person with a disability to bring their own. 28 C.F.R. § 36.303(c)(2). </a:t>
            </a:r>
          </a:p>
          <a:p>
            <a:r>
              <a:rPr lang="en-US" sz="2000" dirty="0"/>
              <a:t>Health care providers may </a:t>
            </a:r>
            <a:r>
              <a:rPr lang="en-US" sz="2000" b="1" dirty="0"/>
              <a:t>not </a:t>
            </a:r>
            <a:r>
              <a:rPr lang="en-US" sz="2000" dirty="0"/>
              <a:t>enlist companions to interpret.  28 C.F.R. § 36.303(c)(3).</a:t>
            </a:r>
          </a:p>
          <a:p>
            <a:r>
              <a:rPr lang="en-US" sz="2000" dirty="0"/>
              <a:t>ADA regulations define “qualified interpreter” to be someone who can interpret effectively, accurately, impartially and understands the necessary specialized vocabulary. 28 C.F.R. § 36.104.</a:t>
            </a:r>
          </a:p>
          <a:p>
            <a:r>
              <a:rPr lang="en-US" sz="2000" dirty="0"/>
              <a:t>A patient’s companion, who is deaf or hard of hearing, is also entitled to effective communication. 28 C.F.R. § 36.303(c)(1).</a:t>
            </a:r>
          </a:p>
          <a:p>
            <a:r>
              <a:rPr lang="en-US" sz="2000" dirty="0"/>
              <a:t>In order for VRI to be effective communication, users must be trained to quickly and efficiently set up and operate the VRI.  28 C.F.R. § 36.303(f)(4).</a:t>
            </a:r>
          </a:p>
          <a:p>
            <a:endParaRPr lang="en-US" dirty="0"/>
          </a:p>
        </p:txBody>
      </p:sp>
    </p:spTree>
    <p:extLst>
      <p:ext uri="{BB962C8B-B14F-4D97-AF65-F5344CB8AC3E}">
        <p14:creationId xmlns:p14="http://schemas.microsoft.com/office/powerpoint/2010/main" val="35873421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78</a:t>
            </a:fld>
            <a:endParaRPr lang="en-US">
              <a:solidFill>
                <a:srgbClr val="8CADAE">
                  <a:shade val="75000"/>
                </a:srgbClr>
              </a:solidFill>
            </a:endParaRPr>
          </a:p>
        </p:txBody>
      </p:sp>
      <p:sp>
        <p:nvSpPr>
          <p:cNvPr id="2" name="Title 1"/>
          <p:cNvSpPr>
            <a:spLocks noGrp="1"/>
          </p:cNvSpPr>
          <p:nvPr>
            <p:ph type="title"/>
          </p:nvPr>
        </p:nvSpPr>
        <p:spPr/>
        <p:txBody>
          <a:bodyPr>
            <a:normAutofit fontScale="90000"/>
          </a:bodyPr>
          <a:lstStyle/>
          <a:p>
            <a:pPr algn="ctr"/>
            <a:r>
              <a:rPr lang="en-US" sz="2800" dirty="0">
                <a:solidFill>
                  <a:schemeClr val="tx1"/>
                </a:solidFill>
              </a:rPr>
              <a:t>ADA Enforcement Actions: Failure to Provide Effective Communication (Nursing Facilities, Hospitals, Physician Offices)</a:t>
            </a:r>
          </a:p>
        </p:txBody>
      </p:sp>
      <p:sp>
        <p:nvSpPr>
          <p:cNvPr id="5" name="Content Placeholder 4"/>
          <p:cNvSpPr>
            <a:spLocks noGrp="1"/>
          </p:cNvSpPr>
          <p:nvPr>
            <p:ph sz="quarter" idx="1"/>
          </p:nvPr>
        </p:nvSpPr>
        <p:spPr/>
        <p:txBody>
          <a:bodyPr>
            <a:normAutofit fontScale="85000" lnSpcReduction="10000"/>
          </a:bodyPr>
          <a:lstStyle/>
          <a:p>
            <a:pPr marL="342900" indent="-342900"/>
            <a:r>
              <a:rPr lang="en-US" sz="2400" u="sng" dirty="0">
                <a:hlinkClick r:id="rId3"/>
              </a:rPr>
              <a:t>Commonwealth Health &amp; Rehab Center</a:t>
            </a:r>
            <a:endParaRPr lang="en-US" sz="2400" u="sng" dirty="0"/>
          </a:p>
          <a:p>
            <a:pPr marL="0" indent="0">
              <a:buNone/>
            </a:pPr>
            <a:r>
              <a:rPr lang="en-US" sz="2400" dirty="0"/>
              <a:t>Failure to provide ASL Interpreter to rehab patient, who is deaf, and his Mother and Sister, who are also deaf, during 27-day physical rehabilitation stay at the facility.  Equitable relief, $160,000 in compensatory damages &amp; $2,500 civil penalty.</a:t>
            </a:r>
          </a:p>
          <a:p>
            <a:pPr marL="0" indent="0">
              <a:buNone/>
            </a:pPr>
            <a:endParaRPr lang="en-US" sz="2400" dirty="0"/>
          </a:p>
          <a:p>
            <a:pPr marL="342900" indent="-342900">
              <a:buClr>
                <a:srgbClr val="2DA2BF"/>
              </a:buClr>
              <a:defRPr/>
            </a:pPr>
            <a:r>
              <a:rPr kumimoji="0" lang="en-US" sz="2400" b="0" i="0" u="sng" strike="noStrike" kern="1200" cap="none" spc="0" normalizeH="0" baseline="0" noProof="0" dirty="0">
                <a:ln>
                  <a:noFill/>
                </a:ln>
                <a:solidFill>
                  <a:prstClr val="black"/>
                </a:solidFill>
                <a:effectLst/>
                <a:uLnTx/>
                <a:uFillTx/>
                <a:latin typeface="Lucida Sans Unicode"/>
                <a:ea typeface="+mn-ea"/>
                <a:cs typeface="+mn-cs"/>
                <a:hlinkClick r:id="rId4"/>
              </a:rPr>
              <a:t>Spotsylvania Regional Medical Center</a:t>
            </a:r>
            <a:endParaRPr kumimoji="0" lang="en-US" sz="2400" b="0" i="0" u="none"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en-US" sz="2400" b="0" i="0" u="none" strike="noStrike" kern="1200" cap="none" spc="0" normalizeH="0" baseline="0" noProof="0" dirty="0">
                <a:ln>
                  <a:noFill/>
                </a:ln>
                <a:solidFill>
                  <a:prstClr val="black"/>
                </a:solidFill>
                <a:effectLst/>
                <a:uLnTx/>
                <a:uFillTx/>
                <a:latin typeface="Lucida Sans Unicode"/>
                <a:ea typeface="+mn-ea"/>
                <a:cs typeface="+mn-cs"/>
              </a:rPr>
              <a:t>Failure to provide ASL services to the daughter, who is deaf, of a patient during critical interactions, including a late night emergency admission and discussions regarding end of life issues.  Equitable relief and $121,000 in compensatory damages.</a:t>
            </a:r>
          </a:p>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None/>
              <a:tabLst/>
              <a:defRPr/>
            </a:pPr>
            <a:endParaRPr kumimoji="0" lang="en-US" sz="2400" b="0" i="0" u="none" strike="noStrike" kern="1200" cap="none" spc="0" normalizeH="0" baseline="0" noProof="0" dirty="0">
              <a:ln>
                <a:noFill/>
              </a:ln>
              <a:solidFill>
                <a:prstClr val="black"/>
              </a:solidFill>
              <a:effectLst/>
              <a:uLnTx/>
              <a:uFillTx/>
              <a:latin typeface="Lucida Sans Unicode"/>
              <a:ea typeface="+mn-ea"/>
              <a:cs typeface="+mn-cs"/>
            </a:endParaRPr>
          </a:p>
          <a:p>
            <a:pPr marL="342900" indent="-342900">
              <a:buClr>
                <a:srgbClr val="2DA2BF"/>
              </a:buClr>
              <a:defRPr/>
            </a:pPr>
            <a:r>
              <a:rPr kumimoji="0" lang="en-US" sz="2400" b="0" i="0" u="sng" strike="noStrike" kern="1200" cap="none" spc="0" normalizeH="0" baseline="0" noProof="0" dirty="0">
                <a:ln>
                  <a:noFill/>
                </a:ln>
                <a:solidFill>
                  <a:prstClr val="black"/>
                </a:solidFill>
                <a:effectLst/>
                <a:uLnTx/>
                <a:uFillTx/>
                <a:latin typeface="Lucida Sans Unicode"/>
                <a:ea typeface="+mn-ea"/>
                <a:cs typeface="+mn-cs"/>
                <a:hlinkClick r:id="rId5"/>
              </a:rPr>
              <a:t>Center for </a:t>
            </a:r>
            <a:r>
              <a:rPr kumimoji="0" lang="en-US" sz="2400" b="0" i="0" u="sng" strike="noStrike" kern="1200" cap="none" spc="0" normalizeH="0" baseline="0" noProof="0" dirty="0" err="1">
                <a:ln>
                  <a:noFill/>
                </a:ln>
                <a:solidFill>
                  <a:prstClr val="black"/>
                </a:solidFill>
                <a:effectLst/>
                <a:uLnTx/>
                <a:uFillTx/>
                <a:latin typeface="Lucida Sans Unicode"/>
                <a:ea typeface="+mn-ea"/>
                <a:cs typeface="+mn-cs"/>
                <a:hlinkClick r:id="rId5"/>
              </a:rPr>
              <a:t>Orthopaedic</a:t>
            </a:r>
            <a:r>
              <a:rPr kumimoji="0" lang="en-US" sz="2400" b="0" i="0" u="sng" strike="noStrike" kern="1200" cap="none" spc="0" normalizeH="0" baseline="0" noProof="0" dirty="0">
                <a:ln>
                  <a:noFill/>
                </a:ln>
                <a:solidFill>
                  <a:prstClr val="black"/>
                </a:solidFill>
                <a:effectLst/>
                <a:uLnTx/>
                <a:uFillTx/>
                <a:latin typeface="Lucida Sans Unicode"/>
                <a:ea typeface="+mn-ea"/>
                <a:cs typeface="+mn-cs"/>
                <a:hlinkClick r:id="rId5"/>
              </a:rPr>
              <a:t> and Sports Medicine, Inc.</a:t>
            </a:r>
            <a:endParaRPr kumimoji="0" lang="en-US" sz="2400" b="0" i="0" u="sng"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en-US" sz="2400" b="0" i="0" u="none" strike="noStrike" kern="1200" cap="none" spc="0" normalizeH="0" baseline="0" noProof="0" dirty="0">
                <a:ln>
                  <a:noFill/>
                </a:ln>
                <a:solidFill>
                  <a:prstClr val="black"/>
                </a:solidFill>
                <a:effectLst/>
                <a:uLnTx/>
                <a:uFillTx/>
                <a:latin typeface="Lucida Sans Unicode"/>
                <a:ea typeface="+mn-ea"/>
                <a:cs typeface="+mn-cs"/>
              </a:rPr>
              <a:t>Failure to provide ASL interpreter to deaf patient during multiple medical appointments.  Orthopedic practice incorrectly informed patient that she needed to obtain her own interpreter.  Equitable relief and $15,000 in compensatory damages.</a:t>
            </a:r>
          </a:p>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None/>
              <a:tabLst/>
              <a:defRPr/>
            </a:pPr>
            <a:endParaRPr kumimoji="0" lang="en-US" sz="2000" b="0" i="0" u="none" strike="noStrike" kern="1200" cap="none" spc="0" normalizeH="0" baseline="0" noProof="0" dirty="0">
              <a:ln>
                <a:noFill/>
              </a:ln>
              <a:solidFill>
                <a:prstClr val="black"/>
              </a:solidFill>
              <a:effectLst/>
              <a:uLnTx/>
              <a:uFillTx/>
              <a:latin typeface="Lucida Sans Unicode"/>
              <a:ea typeface="+mn-ea"/>
              <a:cs typeface="+mn-cs"/>
            </a:endParaRPr>
          </a:p>
          <a:p>
            <a:pPr marL="0" indent="0">
              <a:buNone/>
            </a:pPr>
            <a:endParaRPr lang="en-US" sz="3200" dirty="0"/>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41869976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9617C-F18B-DFC4-B7B7-B15F77D8ADB7}"/>
              </a:ext>
            </a:extLst>
          </p:cNvPr>
          <p:cNvSpPr>
            <a:spLocks noGrp="1"/>
          </p:cNvSpPr>
          <p:nvPr>
            <p:ph idx="1"/>
          </p:nvPr>
        </p:nvSpPr>
        <p:spPr/>
        <p:txBody>
          <a:bodyPr>
            <a:normAutofit lnSpcReduction="10000"/>
          </a:bodyPr>
          <a:lstStyle/>
          <a:p>
            <a:r>
              <a:rPr lang="en-US" dirty="0"/>
              <a:t>In November of 2022, HHS OCR entered into a </a:t>
            </a:r>
            <a:r>
              <a:rPr lang="en-US" dirty="0">
                <a:hlinkClick r:id="rId2"/>
              </a:rPr>
              <a:t>voluntary resolution agreement with a 280 bed hospital</a:t>
            </a:r>
            <a:r>
              <a:rPr lang="en-US" dirty="0"/>
              <a:t> concerning allegations that a patient presenting at the emergency department was not provided appropriate auxiliary aids and services in a timely manner.</a:t>
            </a:r>
          </a:p>
          <a:p>
            <a:endParaRPr lang="en-US" dirty="0"/>
          </a:p>
          <a:p>
            <a:r>
              <a:rPr lang="en-US" dirty="0"/>
              <a:t>In March of 2022, HHS OCR and the USAO for the District of Rhode Island entered into a </a:t>
            </a:r>
            <a:r>
              <a:rPr lang="en-US" dirty="0">
                <a:hlinkClick r:id="rId3"/>
              </a:rPr>
              <a:t>settlement agreement with a state agency</a:t>
            </a:r>
            <a:r>
              <a:rPr lang="en-US" dirty="0"/>
              <a:t> responsible for child welfare concerning allegations that parents were not provided ASL interpreters during child welfare investigations.</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1113BE46-FFF0-AE3A-CC68-BF251AE7011F}"/>
              </a:ext>
            </a:extLst>
          </p:cNvPr>
          <p:cNvSpPr>
            <a:spLocks noGrp="1"/>
          </p:cNvSpPr>
          <p:nvPr>
            <p:ph type="sldNum" sz="quarter" idx="12"/>
          </p:nvPr>
        </p:nvSpPr>
        <p:spPr/>
        <p:txBody>
          <a:bodyPr/>
          <a:lstStyle/>
          <a:p>
            <a:fld id="{5955061D-7EB3-4F6B-8B96-97CF8B996C62}" type="slidenum">
              <a:rPr lang="en-US" smtClean="0"/>
              <a:t>79</a:t>
            </a:fld>
            <a:endParaRPr lang="en-US"/>
          </a:p>
        </p:txBody>
      </p:sp>
      <p:sp>
        <p:nvSpPr>
          <p:cNvPr id="4" name="Title 3">
            <a:extLst>
              <a:ext uri="{FF2B5EF4-FFF2-40B4-BE49-F238E27FC236}">
                <a16:creationId xmlns:a16="http://schemas.microsoft.com/office/drawing/2014/main" id="{166FFDE5-9262-7451-5A5B-8C20B16E2F2E}"/>
              </a:ext>
            </a:extLst>
          </p:cNvPr>
          <p:cNvSpPr>
            <a:spLocks noGrp="1"/>
          </p:cNvSpPr>
          <p:nvPr>
            <p:ph type="title"/>
          </p:nvPr>
        </p:nvSpPr>
        <p:spPr/>
        <p:txBody>
          <a:bodyPr>
            <a:normAutofit fontScale="90000"/>
          </a:bodyPr>
          <a:lstStyle/>
          <a:p>
            <a:pPr algn="ctr"/>
            <a:r>
              <a:rPr lang="en-US" dirty="0"/>
              <a:t>HHS Effective Communication Enforcement Actions</a:t>
            </a:r>
          </a:p>
        </p:txBody>
      </p:sp>
    </p:spTree>
    <p:extLst>
      <p:ext uri="{BB962C8B-B14F-4D97-AF65-F5344CB8AC3E}">
        <p14:creationId xmlns:p14="http://schemas.microsoft.com/office/powerpoint/2010/main" val="4141568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D1FE4A-83C4-421C-B18C-FCD82B967B59}"/>
              </a:ext>
            </a:extLst>
          </p:cNvPr>
          <p:cNvSpPr>
            <a:spLocks noGrp="1"/>
          </p:cNvSpPr>
          <p:nvPr>
            <p:ph idx="1"/>
          </p:nvPr>
        </p:nvSpPr>
        <p:spPr/>
        <p:txBody>
          <a:bodyPr>
            <a:normAutofit fontScale="85000" lnSpcReduction="20000"/>
          </a:bodyPr>
          <a:lstStyle/>
          <a:p>
            <a:pPr>
              <a:buFont typeface="Wingdings" panose="05000000000000000000" pitchFamily="2" charset="2"/>
              <a:buChar char="§"/>
            </a:pPr>
            <a:r>
              <a:rPr lang="en-US" dirty="0"/>
              <a:t>Section 504 of the Rehabilitation Act applies to recipients of Federal financial assistance (FFA).  This includes most:</a:t>
            </a:r>
          </a:p>
          <a:p>
            <a:pPr lvl="1"/>
            <a:r>
              <a:rPr lang="en-US" dirty="0"/>
              <a:t>Hospitals;</a:t>
            </a:r>
          </a:p>
          <a:p>
            <a:pPr lvl="1"/>
            <a:r>
              <a:rPr lang="en-US" dirty="0"/>
              <a:t>Nursing Homes; and</a:t>
            </a:r>
          </a:p>
          <a:p>
            <a:pPr lvl="1"/>
            <a:r>
              <a:rPr lang="en-US" dirty="0"/>
              <a:t>Physician’s Offices.</a:t>
            </a:r>
          </a:p>
          <a:p>
            <a:pPr lvl="1"/>
            <a:endParaRPr lang="en-US" dirty="0"/>
          </a:p>
          <a:p>
            <a:pPr>
              <a:buFont typeface="Wingdings" panose="05000000000000000000" pitchFamily="2" charset="2"/>
              <a:buChar char="§"/>
            </a:pPr>
            <a:r>
              <a:rPr lang="en-US" dirty="0"/>
              <a:t>Section 1557 of the Affordable Care Act (ACA) applies to covered health programs and activities provided by covered entities, including:</a:t>
            </a:r>
          </a:p>
          <a:p>
            <a:pPr lvl="1"/>
            <a:r>
              <a:rPr lang="en-US" dirty="0"/>
              <a:t>Health programs and activities that receive FFA;</a:t>
            </a:r>
          </a:p>
          <a:p>
            <a:pPr lvl="1"/>
            <a:r>
              <a:rPr lang="en-US" dirty="0"/>
              <a:t>Programs or activities administered by HHS under Title I of the ACA; and</a:t>
            </a:r>
          </a:p>
          <a:p>
            <a:pPr lvl="1"/>
            <a:r>
              <a:rPr lang="en-US" dirty="0"/>
              <a:t>Programs or activities administered by an entity established under Title I of the ACA.</a:t>
            </a:r>
          </a:p>
          <a:p>
            <a:pPr marL="393192" lvl="1" indent="0">
              <a:buNone/>
            </a:pPr>
            <a:endParaRPr lang="en-US" dirty="0"/>
          </a:p>
          <a:p>
            <a:pPr lvl="1">
              <a:buFont typeface="Wingdings" panose="05000000000000000000" pitchFamily="2" charset="2"/>
              <a:buChar char="§"/>
            </a:pPr>
            <a:r>
              <a:rPr lang="en-US" dirty="0"/>
              <a:t>Sections 504 and 1557 provide similar protections for individuals with disabilities to those provided under the ADA.</a:t>
            </a:r>
          </a:p>
          <a:p>
            <a:endParaRPr lang="en-US" dirty="0"/>
          </a:p>
        </p:txBody>
      </p:sp>
      <p:sp>
        <p:nvSpPr>
          <p:cNvPr id="3" name="Slide Number Placeholder 2">
            <a:extLst>
              <a:ext uri="{FF2B5EF4-FFF2-40B4-BE49-F238E27FC236}">
                <a16:creationId xmlns:a16="http://schemas.microsoft.com/office/drawing/2014/main" id="{943694EA-45BF-49A7-A11F-67E58EB1AFAD}"/>
              </a:ext>
            </a:extLst>
          </p:cNvPr>
          <p:cNvSpPr>
            <a:spLocks noGrp="1"/>
          </p:cNvSpPr>
          <p:nvPr>
            <p:ph type="sldNum" sz="quarter" idx="12"/>
          </p:nvPr>
        </p:nvSpPr>
        <p:spPr/>
        <p:txBody>
          <a:bodyPr/>
          <a:lstStyle/>
          <a:p>
            <a:fld id="{5955061D-7EB3-4F6B-8B96-97CF8B996C62}" type="slidenum">
              <a:rPr lang="en-US" smtClean="0"/>
              <a:t>8</a:t>
            </a:fld>
            <a:endParaRPr lang="en-US"/>
          </a:p>
        </p:txBody>
      </p:sp>
      <p:sp>
        <p:nvSpPr>
          <p:cNvPr id="4" name="Title 3">
            <a:extLst>
              <a:ext uri="{FF2B5EF4-FFF2-40B4-BE49-F238E27FC236}">
                <a16:creationId xmlns:a16="http://schemas.microsoft.com/office/drawing/2014/main" id="{E8C8FE76-4B2F-46CE-9103-591CA9AB966D}"/>
              </a:ext>
            </a:extLst>
          </p:cNvPr>
          <p:cNvSpPr>
            <a:spLocks noGrp="1"/>
          </p:cNvSpPr>
          <p:nvPr>
            <p:ph type="title"/>
          </p:nvPr>
        </p:nvSpPr>
        <p:spPr/>
        <p:txBody>
          <a:bodyPr>
            <a:normAutofit fontScale="90000"/>
          </a:bodyPr>
          <a:lstStyle/>
          <a:p>
            <a:r>
              <a:rPr lang="en-US" dirty="0"/>
              <a:t>Section 504 of the Rehabilitation Act and Section 1557 of the Affordable Care Act</a:t>
            </a:r>
          </a:p>
        </p:txBody>
      </p:sp>
    </p:spTree>
    <p:extLst>
      <p:ext uri="{BB962C8B-B14F-4D97-AF65-F5344CB8AC3E}">
        <p14:creationId xmlns:p14="http://schemas.microsoft.com/office/powerpoint/2010/main" val="3512181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80</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Staff Training is Critical</a:t>
            </a:r>
          </a:p>
        </p:txBody>
      </p:sp>
      <p:sp>
        <p:nvSpPr>
          <p:cNvPr id="4" name="Content Placeholder 3"/>
          <p:cNvSpPr>
            <a:spLocks noGrp="1"/>
          </p:cNvSpPr>
          <p:nvPr>
            <p:ph sz="quarter" idx="1"/>
          </p:nvPr>
        </p:nvSpPr>
        <p:spPr/>
        <p:txBody>
          <a:bodyPr/>
          <a:lstStyle/>
          <a:p>
            <a:pPr marL="0" indent="0">
              <a:buNone/>
            </a:pPr>
            <a:r>
              <a:rPr lang="en-US" dirty="0"/>
              <a:t>A critical and often overlooked component of ensuring success is comprehensive and ongoing staff training.  Covered entities may have established good policies, but if front line staff are not aware of them or do not know how to implement them, problems can arise.  Covered entities should teach staff about the ADA’s requirements for effective communication, HIV and accessible equipment.  Many disability organizations can provide ADA trainings.</a:t>
            </a:r>
          </a:p>
        </p:txBody>
      </p:sp>
    </p:spTree>
    <p:extLst>
      <p:ext uri="{BB962C8B-B14F-4D97-AF65-F5344CB8AC3E}">
        <p14:creationId xmlns:p14="http://schemas.microsoft.com/office/powerpoint/2010/main" val="42636277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BC4097-DFDA-4A98-8BB8-552BEA96B555}" type="slidenum">
              <a:rPr lang="en-US" smtClean="0">
                <a:solidFill>
                  <a:srgbClr val="8CADAE">
                    <a:shade val="75000"/>
                  </a:srgbClr>
                </a:solidFill>
              </a:rPr>
              <a:pPr/>
              <a:t>81</a:t>
            </a:fld>
            <a:endParaRPr lang="en-US">
              <a:solidFill>
                <a:srgbClr val="8CADAE">
                  <a:shade val="75000"/>
                </a:srgbClr>
              </a:solidFill>
            </a:endParaRPr>
          </a:p>
        </p:txBody>
      </p:sp>
      <p:sp>
        <p:nvSpPr>
          <p:cNvPr id="2" name="Title 1"/>
          <p:cNvSpPr>
            <a:spLocks noGrp="1"/>
          </p:cNvSpPr>
          <p:nvPr>
            <p:ph type="title"/>
          </p:nvPr>
        </p:nvSpPr>
        <p:spPr/>
        <p:txBody>
          <a:bodyPr>
            <a:normAutofit fontScale="90000"/>
          </a:bodyPr>
          <a:lstStyle/>
          <a:p>
            <a:pPr algn="ctr"/>
            <a:r>
              <a:rPr lang="en-US" dirty="0">
                <a:solidFill>
                  <a:schemeClr val="tx1"/>
                </a:solidFill>
              </a:rPr>
              <a:t>Legal Requirements and Guidance Materials</a:t>
            </a:r>
          </a:p>
        </p:txBody>
      </p:sp>
      <p:sp>
        <p:nvSpPr>
          <p:cNvPr id="5" name="Content Placeholder 4"/>
          <p:cNvSpPr>
            <a:spLocks noGrp="1"/>
          </p:cNvSpPr>
          <p:nvPr>
            <p:ph sz="quarter" idx="1"/>
          </p:nvPr>
        </p:nvSpPr>
        <p:spPr/>
        <p:txBody>
          <a:bodyPr>
            <a:normAutofit fontScale="92500" lnSpcReduction="10000"/>
          </a:bodyPr>
          <a:lstStyle/>
          <a:p>
            <a:pPr marL="514350" indent="-514350">
              <a:buClrTx/>
              <a:buFont typeface="+mj-lt"/>
              <a:buAutoNum type="arabicPeriod"/>
            </a:pPr>
            <a:r>
              <a:rPr lang="en-US" dirty="0"/>
              <a:t>The Americans with Disabilities Act (“ADA”).  42 U.S.C. § 12101, </a:t>
            </a:r>
            <a:r>
              <a:rPr lang="en-US" i="1" dirty="0"/>
              <a:t>et. seq.</a:t>
            </a:r>
            <a:endParaRPr lang="en-US" dirty="0"/>
          </a:p>
          <a:p>
            <a:pPr marL="514350" indent="-514350">
              <a:buClrTx/>
              <a:buFont typeface="+mj-lt"/>
              <a:buAutoNum type="arabicPeriod"/>
            </a:pPr>
            <a:r>
              <a:rPr lang="en-US" dirty="0"/>
              <a:t>The ADA regulations.  28 C.F.R. Parts 35 (Title II) &amp; 36 (Title III).</a:t>
            </a:r>
          </a:p>
          <a:p>
            <a:pPr marL="514350" indent="-514350">
              <a:buClrTx/>
              <a:buFont typeface="+mj-lt"/>
              <a:buAutoNum type="arabicPeriod"/>
            </a:pPr>
            <a:r>
              <a:rPr lang="en-US" dirty="0"/>
              <a:t>The section by section analysis of the ADA regulations.</a:t>
            </a:r>
          </a:p>
          <a:p>
            <a:pPr marL="514350" indent="-514350">
              <a:buClrTx/>
              <a:buFont typeface="+mj-lt"/>
              <a:buAutoNum type="arabicPeriod"/>
            </a:pPr>
            <a:r>
              <a:rPr lang="en-US" dirty="0"/>
              <a:t>The ADA Technical Manuals for Title II and Title III.</a:t>
            </a:r>
          </a:p>
          <a:p>
            <a:pPr marL="514350" indent="-514350">
              <a:buClrTx/>
              <a:buFont typeface="+mj-lt"/>
              <a:buAutoNum type="arabicPeriod"/>
            </a:pPr>
            <a:r>
              <a:rPr lang="en-US" dirty="0"/>
              <a:t>DOJ Business briefings on ADA.gov.</a:t>
            </a:r>
          </a:p>
          <a:p>
            <a:pPr marL="514350" indent="-514350">
              <a:buClrTx/>
              <a:buFont typeface="+mj-lt"/>
              <a:buAutoNum type="arabicPeriod"/>
            </a:pPr>
            <a:r>
              <a:rPr lang="en-US" dirty="0"/>
              <a:t>Section 504 of Rehabilitation Act of 1973.  29 U.S.C. § 794(a).</a:t>
            </a:r>
          </a:p>
          <a:p>
            <a:pPr marL="514350" indent="-514350">
              <a:buClrTx/>
              <a:buFont typeface="+mj-lt"/>
              <a:buAutoNum type="arabicPeriod"/>
            </a:pPr>
            <a:r>
              <a:rPr lang="en-US" dirty="0"/>
              <a:t>Rehabilitation Act of 1973 regulations.  45 C.F.R. §§ 84 and 85.</a:t>
            </a:r>
          </a:p>
          <a:p>
            <a:pPr marL="514350" marR="0" lvl="0" indent="-514350" algn="l" defTabSz="914400" rtl="0" eaLnBrk="1" fontAlgn="auto" latinLnBrk="0" hangingPunct="1">
              <a:lnSpc>
                <a:spcPct val="100000"/>
              </a:lnSpc>
              <a:spcBef>
                <a:spcPts val="400"/>
              </a:spcBef>
              <a:spcAft>
                <a:spcPts val="0"/>
              </a:spcAft>
              <a:buClrTx/>
              <a:buSzPct val="68000"/>
              <a:buFont typeface="+mj-lt"/>
              <a:buAutoNum type="arabicPeriod"/>
              <a:tabLst/>
              <a:defRPr/>
            </a:pPr>
            <a:r>
              <a:rPr kumimoji="0" lang="en-US" sz="2700" b="0" i="0" u="none" strike="noStrike" kern="1200" cap="none" spc="0" normalizeH="0" baseline="0" noProof="0" dirty="0">
                <a:ln>
                  <a:noFill/>
                </a:ln>
                <a:solidFill>
                  <a:prstClr val="black"/>
                </a:solidFill>
                <a:effectLst/>
                <a:uLnTx/>
                <a:uFillTx/>
                <a:latin typeface="Lucida Sans Unicode"/>
                <a:ea typeface="+mn-ea"/>
                <a:cs typeface="+mn-cs"/>
              </a:rPr>
              <a:t>Section 1557 of the Affordable Care Act.  42 U.S.C. § 18116.</a:t>
            </a:r>
          </a:p>
          <a:p>
            <a:pPr marL="514350" indent="-514350">
              <a:buClrTx/>
              <a:buFont typeface="+mj-lt"/>
              <a:buAutoNum type="arabicPeriod"/>
            </a:pPr>
            <a:r>
              <a:rPr lang="en-US" dirty="0"/>
              <a:t>Section 1557 regulation. </a:t>
            </a:r>
            <a:r>
              <a:rPr lang="da-DK" dirty="0"/>
              <a:t>45 C.F.R. § 92.</a:t>
            </a:r>
            <a:endParaRPr lang="en-US" dirty="0"/>
          </a:p>
          <a:p>
            <a:pPr marL="514350" indent="-514350">
              <a:buClrTx/>
              <a:buFont typeface="+mj-lt"/>
              <a:buAutoNum type="arabicPeriod"/>
            </a:pPr>
            <a:r>
              <a:rPr lang="en-US" dirty="0"/>
              <a:t>Case law interpreting these legal authorities.</a:t>
            </a:r>
          </a:p>
        </p:txBody>
      </p:sp>
    </p:spTree>
    <p:extLst>
      <p:ext uri="{BB962C8B-B14F-4D97-AF65-F5344CB8AC3E}">
        <p14:creationId xmlns:p14="http://schemas.microsoft.com/office/powerpoint/2010/main" val="42444697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5073171-AB06-44B4-AC01-4737C32CEE8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5061D-7EB3-4F6B-8B96-97CF8B996C62}"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3" name="Title 2" descr="Logo of the National association of state agencies for the deaf and hard of hearing">
            <a:extLst>
              <a:ext uri="{FF2B5EF4-FFF2-40B4-BE49-F238E27FC236}">
                <a16:creationId xmlns:a16="http://schemas.microsoft.com/office/drawing/2014/main" id="{BD1895F1-9FD0-4AE2-98F3-DD7EC2889DE4}"/>
              </a:ext>
            </a:extLst>
          </p:cNvPr>
          <p:cNvSpPr>
            <a:spLocks noGrp="1"/>
          </p:cNvSpPr>
          <p:nvPr>
            <p:ph type="title"/>
          </p:nvPr>
        </p:nvSpPr>
        <p:spPr/>
        <p:txBody>
          <a:bodyPr>
            <a:normAutofit fontScale="90000"/>
          </a:bodyPr>
          <a:lstStyle/>
          <a:p>
            <a:r>
              <a:rPr lang="en-US" dirty="0"/>
              <a:t>National Association of State Agencies for the Deaf and Hard of Hearing</a:t>
            </a:r>
          </a:p>
        </p:txBody>
      </p:sp>
      <p:pic>
        <p:nvPicPr>
          <p:cNvPr id="4" name="Content Placeholder 4" descr="The logo of the National Association of state agencies of the deaf and hard of hearing">
            <a:extLst>
              <a:ext uri="{FF2B5EF4-FFF2-40B4-BE49-F238E27FC236}">
                <a16:creationId xmlns:a16="http://schemas.microsoft.com/office/drawing/2014/main" id="{60C87FDE-0D0C-4039-A04E-7A9DAE730E8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09600" y="2960772"/>
            <a:ext cx="11130374" cy="2314574"/>
          </a:xfrm>
          <a:prstGeom prst="rect">
            <a:avLst/>
          </a:prstGeom>
        </p:spPr>
      </p:pic>
      <p:sp>
        <p:nvSpPr>
          <p:cNvPr id="2" name="Content Placeholder 1">
            <a:extLst>
              <a:ext uri="{FF2B5EF4-FFF2-40B4-BE49-F238E27FC236}">
                <a16:creationId xmlns:a16="http://schemas.microsoft.com/office/drawing/2014/main" id="{987609C6-6542-43C7-9B54-D2AA69047B60}"/>
              </a:ext>
            </a:extLst>
          </p:cNvPr>
          <p:cNvSpPr>
            <a:spLocks noGrp="1"/>
          </p:cNvSpPr>
          <p:nvPr>
            <p:ph idx="1"/>
          </p:nvPr>
        </p:nvSpPr>
        <p:spPr/>
        <p:txBody>
          <a:bodyPr>
            <a:normAutofit lnSpcReduction="10000"/>
          </a:bodyPr>
          <a:lstStyle/>
          <a:p>
            <a:pPr marL="109728" indent="0">
              <a:buNone/>
            </a:pPr>
            <a:endParaRPr lang="en-US" dirty="0"/>
          </a:p>
          <a:p>
            <a:pPr marL="109728" indent="0">
              <a:buNone/>
            </a:pPr>
            <a:r>
              <a:rPr lang="en-US" dirty="0"/>
              <a:t>Provides resources and services for individuals who are deaf, hard of hearing, or deaf blind. </a:t>
            </a:r>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a:p>
            <a:pPr marL="109728" indent="0">
              <a:buNone/>
            </a:pPr>
            <a:r>
              <a:rPr lang="en-US" sz="3600" dirty="0"/>
              <a:t>http://nasadhh.org/</a:t>
            </a:r>
          </a:p>
        </p:txBody>
      </p:sp>
    </p:spTree>
    <p:extLst>
      <p:ext uri="{BB962C8B-B14F-4D97-AF65-F5344CB8AC3E}">
        <p14:creationId xmlns:p14="http://schemas.microsoft.com/office/powerpoint/2010/main" val="12901826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EDFA3C-0356-4181-8528-1769E35BAC0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55061D-7EB3-4F6B-8B96-97CF8B996C62}"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2" name="Title 1"/>
          <p:cNvSpPr>
            <a:spLocks noGrp="1"/>
          </p:cNvSpPr>
          <p:nvPr>
            <p:ph type="title"/>
          </p:nvPr>
        </p:nvSpPr>
        <p:spPr>
          <a:xfrm>
            <a:off x="1981200" y="223284"/>
            <a:ext cx="8229600" cy="857392"/>
          </a:xfrm>
        </p:spPr>
        <p:txBody>
          <a:bodyPr>
            <a:normAutofit/>
          </a:bodyPr>
          <a:lstStyle/>
          <a:p>
            <a:pPr algn="ctr"/>
            <a:r>
              <a:rPr lang="en-US" sz="2800" dirty="0">
                <a:solidFill>
                  <a:schemeClr val="tx1"/>
                </a:solidFill>
              </a:rPr>
              <a:t>Most Important ADA Resource: ADA.gov </a:t>
            </a:r>
            <a:r>
              <a:rPr lang="en-US" sz="600" dirty="0">
                <a:solidFill>
                  <a:schemeClr val="bg1"/>
                </a:solidFill>
              </a:rPr>
              <a:t>1</a:t>
            </a:r>
          </a:p>
        </p:txBody>
      </p:sp>
      <p:sp>
        <p:nvSpPr>
          <p:cNvPr id="4" name="Content Placeholder 3"/>
          <p:cNvSpPr>
            <a:spLocks noGrp="1"/>
          </p:cNvSpPr>
          <p:nvPr>
            <p:ph idx="1"/>
          </p:nvPr>
        </p:nvSpPr>
        <p:spPr/>
        <p:txBody>
          <a:bodyPr/>
          <a:lstStyle/>
          <a:p>
            <a:pPr marL="109728" indent="0">
              <a:buNone/>
            </a:pPr>
            <a:r>
              <a:rPr lang="en-US" dirty="0"/>
              <a:t>Statutory Language</a:t>
            </a:r>
          </a:p>
          <a:p>
            <a:pPr marL="109728" indent="0">
              <a:buNone/>
            </a:pPr>
            <a:endParaRPr lang="en-US" dirty="0"/>
          </a:p>
          <a:p>
            <a:pPr marL="109728" indent="0">
              <a:buNone/>
            </a:pPr>
            <a:r>
              <a:rPr lang="en-US" dirty="0"/>
              <a:t>Regulations</a:t>
            </a:r>
          </a:p>
          <a:p>
            <a:pPr marL="109728" indent="0">
              <a:buNone/>
            </a:pPr>
            <a:endParaRPr lang="en-US" dirty="0"/>
          </a:p>
          <a:p>
            <a:pPr marL="109728" indent="0">
              <a:buNone/>
            </a:pPr>
            <a:r>
              <a:rPr lang="en-US" dirty="0"/>
              <a:t>Technical Assistance</a:t>
            </a:r>
          </a:p>
          <a:p>
            <a:pPr marL="109728" indent="0">
              <a:buNone/>
            </a:pPr>
            <a:endParaRPr lang="en-US" dirty="0"/>
          </a:p>
          <a:p>
            <a:pPr marL="109728" indent="0">
              <a:buNone/>
            </a:pPr>
            <a:r>
              <a:rPr lang="en-US" dirty="0"/>
              <a:t>Settlement Agreements</a:t>
            </a:r>
          </a:p>
        </p:txBody>
      </p:sp>
      <p:pic>
        <p:nvPicPr>
          <p:cNvPr id="7" name="Content Placeholder 5" descr="Screen clipping of the ADA.gov home page"/>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01608" y="1359194"/>
            <a:ext cx="6985695" cy="4648097"/>
          </a:xfrm>
          <a:prstGeom prst="rect">
            <a:avLst/>
          </a:prstGeom>
        </p:spPr>
      </p:pic>
    </p:spTree>
    <p:extLst>
      <p:ext uri="{BB962C8B-B14F-4D97-AF65-F5344CB8AC3E}">
        <p14:creationId xmlns:p14="http://schemas.microsoft.com/office/powerpoint/2010/main" val="13279648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B924EF-5B58-84C1-2099-270739A76AD7}"/>
              </a:ext>
            </a:extLst>
          </p:cNvPr>
          <p:cNvSpPr>
            <a:spLocks noGrp="1"/>
          </p:cNvSpPr>
          <p:nvPr>
            <p:ph idx="1"/>
          </p:nvPr>
        </p:nvSpPr>
        <p:spPr/>
        <p:txBody>
          <a:bodyPr/>
          <a:lstStyle/>
          <a:p>
            <a:r>
              <a:rPr lang="en-US" dirty="0"/>
              <a:t>Information on how to file a civil rights complaint with DOJ is available at: </a:t>
            </a:r>
            <a:r>
              <a:rPr lang="en-US" dirty="0">
                <a:hlinkClick r:id="rId2"/>
              </a:rPr>
              <a:t>https://civilrights.justice.gov/</a:t>
            </a:r>
            <a:endParaRPr lang="en-US" dirty="0"/>
          </a:p>
          <a:p>
            <a:endParaRPr lang="en-US" dirty="0"/>
          </a:p>
          <a:p>
            <a:r>
              <a:rPr lang="en-US" dirty="0"/>
              <a:t>Information on how to file a civil rights complaint with HHS is available at: </a:t>
            </a:r>
            <a:r>
              <a:rPr lang="en-US" dirty="0">
                <a:hlinkClick r:id="rId3"/>
              </a:rPr>
              <a:t>https://www.hhs.gov/ocr/complaints/index.html</a:t>
            </a:r>
            <a:endParaRPr lang="en-US" dirty="0"/>
          </a:p>
          <a:p>
            <a:endParaRPr lang="en-US" dirty="0"/>
          </a:p>
          <a:p>
            <a:r>
              <a:rPr lang="en-US" dirty="0"/>
              <a:t>For questions about the ADA, you can contact the ADA Information Line at 800-514-0301 (voice) or 1-833-610-1264 (TTY).</a:t>
            </a:r>
          </a:p>
        </p:txBody>
      </p:sp>
      <p:sp>
        <p:nvSpPr>
          <p:cNvPr id="3" name="Slide Number Placeholder 2">
            <a:extLst>
              <a:ext uri="{FF2B5EF4-FFF2-40B4-BE49-F238E27FC236}">
                <a16:creationId xmlns:a16="http://schemas.microsoft.com/office/drawing/2014/main" id="{C9ED0D98-92CA-366D-A859-12B6C7796924}"/>
              </a:ext>
            </a:extLst>
          </p:cNvPr>
          <p:cNvSpPr>
            <a:spLocks noGrp="1"/>
          </p:cNvSpPr>
          <p:nvPr>
            <p:ph type="sldNum" sz="quarter" idx="12"/>
          </p:nvPr>
        </p:nvSpPr>
        <p:spPr/>
        <p:txBody>
          <a:bodyPr/>
          <a:lstStyle/>
          <a:p>
            <a:fld id="{5955061D-7EB3-4F6B-8B96-97CF8B996C62}" type="slidenum">
              <a:rPr lang="en-US" smtClean="0"/>
              <a:t>84</a:t>
            </a:fld>
            <a:endParaRPr lang="en-US"/>
          </a:p>
        </p:txBody>
      </p:sp>
      <p:sp>
        <p:nvSpPr>
          <p:cNvPr id="4" name="Title 3">
            <a:extLst>
              <a:ext uri="{FF2B5EF4-FFF2-40B4-BE49-F238E27FC236}">
                <a16:creationId xmlns:a16="http://schemas.microsoft.com/office/drawing/2014/main" id="{756EF472-F838-7446-E0AD-E0E16EED52DC}"/>
              </a:ext>
            </a:extLst>
          </p:cNvPr>
          <p:cNvSpPr>
            <a:spLocks noGrp="1"/>
          </p:cNvSpPr>
          <p:nvPr>
            <p:ph type="title"/>
          </p:nvPr>
        </p:nvSpPr>
        <p:spPr/>
        <p:txBody>
          <a:bodyPr/>
          <a:lstStyle/>
          <a:p>
            <a:pPr algn="ctr"/>
            <a:r>
              <a:rPr lang="en-US" dirty="0"/>
              <a:t>Filing a Complaint</a:t>
            </a:r>
          </a:p>
        </p:txBody>
      </p:sp>
    </p:spTree>
    <p:extLst>
      <p:ext uri="{BB962C8B-B14F-4D97-AF65-F5344CB8AC3E}">
        <p14:creationId xmlns:p14="http://schemas.microsoft.com/office/powerpoint/2010/main" val="31469439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1BC4097-DFDA-4A98-8BB8-552BEA96B555}" type="slidenum">
              <a:rPr lang="en-US" smtClean="0">
                <a:solidFill>
                  <a:srgbClr val="8CADAE">
                    <a:shade val="75000"/>
                  </a:srgbClr>
                </a:solidFill>
              </a:rPr>
              <a:pPr/>
              <a:t>85</a:t>
            </a:fld>
            <a:endParaRPr lang="en-US">
              <a:solidFill>
                <a:srgbClr val="8CADAE">
                  <a:shade val="75000"/>
                </a:srgbClr>
              </a:solidFill>
            </a:endParaRPr>
          </a:p>
        </p:txBody>
      </p:sp>
      <p:sp>
        <p:nvSpPr>
          <p:cNvPr id="2" name="Title 1"/>
          <p:cNvSpPr>
            <a:spLocks noGrp="1"/>
          </p:cNvSpPr>
          <p:nvPr>
            <p:ph type="title"/>
          </p:nvPr>
        </p:nvSpPr>
        <p:spPr/>
        <p:txBody>
          <a:bodyPr/>
          <a:lstStyle/>
          <a:p>
            <a:pPr algn="ctr"/>
            <a:r>
              <a:rPr lang="en-US" dirty="0">
                <a:solidFill>
                  <a:schemeClr val="tx1"/>
                </a:solidFill>
              </a:rPr>
              <a:t>Contact Information</a:t>
            </a:r>
          </a:p>
        </p:txBody>
      </p:sp>
      <p:sp>
        <p:nvSpPr>
          <p:cNvPr id="4" name="Content Placeholder 3"/>
          <p:cNvSpPr>
            <a:spLocks noGrp="1"/>
          </p:cNvSpPr>
          <p:nvPr>
            <p:ph sz="quarter" idx="1"/>
          </p:nvPr>
        </p:nvSpPr>
        <p:spPr/>
        <p:txBody>
          <a:bodyPr>
            <a:normAutofit/>
          </a:bodyPr>
          <a:lstStyle/>
          <a:p>
            <a:pPr marL="0" indent="0">
              <a:buNone/>
            </a:pPr>
            <a:r>
              <a:rPr lang="en-US" sz="2000" dirty="0"/>
              <a:t>Steven Gordon</a:t>
            </a:r>
          </a:p>
          <a:p>
            <a:pPr marL="0" indent="0">
              <a:buNone/>
            </a:pPr>
            <a:r>
              <a:rPr lang="en-US" sz="2000" dirty="0">
                <a:hlinkClick r:id="rId2"/>
              </a:rPr>
              <a:t>Steve.gordon@usdoj.gov</a:t>
            </a:r>
            <a:endParaRPr lang="en-US" sz="2000" dirty="0"/>
          </a:p>
          <a:p>
            <a:pPr marL="0" indent="0">
              <a:buNone/>
            </a:pPr>
            <a:r>
              <a:rPr lang="en-US" sz="2000"/>
              <a:t>(</a:t>
            </a:r>
            <a:r>
              <a:rPr lang="en-US" sz="2000" dirty="0"/>
              <a:t>703) 299-3817</a:t>
            </a:r>
          </a:p>
          <a:p>
            <a:pPr marL="0" indent="0">
              <a:buNone/>
            </a:pPr>
            <a:endParaRPr lang="en-US" sz="2000" dirty="0"/>
          </a:p>
          <a:p>
            <a:pPr marL="0" indent="0">
              <a:buNone/>
            </a:pPr>
            <a:r>
              <a:rPr lang="en-US" sz="2000" dirty="0"/>
              <a:t>John Thompson </a:t>
            </a:r>
          </a:p>
          <a:p>
            <a:pPr marL="0" indent="0">
              <a:buNone/>
            </a:pPr>
            <a:r>
              <a:rPr lang="en-US" sz="2000" dirty="0">
                <a:hlinkClick r:id="rId3"/>
              </a:rPr>
              <a:t>John.Thompson@hhs.gov</a:t>
            </a:r>
            <a:endParaRPr lang="en-US" sz="2000" dirty="0"/>
          </a:p>
          <a:p>
            <a:pPr marL="0" indent="0">
              <a:buNone/>
            </a:pPr>
            <a:endParaRPr lang="en-US" sz="2000" dirty="0"/>
          </a:p>
          <a:p>
            <a:pPr marL="0" indent="0">
              <a:buNone/>
            </a:pPr>
            <a:endParaRPr lang="en-US" sz="2000" dirty="0"/>
          </a:p>
          <a:p>
            <a:pPr marL="0" indent="0">
              <a:buNone/>
            </a:pPr>
            <a:r>
              <a:rPr lang="en-US" sz="2000" dirty="0"/>
              <a:t>Lisa Bothwell</a:t>
            </a:r>
          </a:p>
          <a:p>
            <a:pPr marL="0" indent="0">
              <a:buNone/>
            </a:pPr>
            <a:r>
              <a:rPr lang="en-US" sz="2000" dirty="0">
                <a:hlinkClick r:id="rId4"/>
              </a:rPr>
              <a:t>Lisa.bothwell@acl.hhs.gov</a:t>
            </a:r>
            <a:endParaRPr lang="en-US" sz="2000" dirty="0"/>
          </a:p>
          <a:p>
            <a:pPr marL="0" indent="0">
              <a:buNone/>
            </a:pPr>
            <a:endParaRPr lang="en-US" sz="2000" dirty="0"/>
          </a:p>
        </p:txBody>
      </p:sp>
    </p:spTree>
    <p:extLst>
      <p:ext uri="{BB962C8B-B14F-4D97-AF65-F5344CB8AC3E}">
        <p14:creationId xmlns:p14="http://schemas.microsoft.com/office/powerpoint/2010/main" val="370967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6907AB1-9DC5-4C3C-A445-9FA152CEE51C}"/>
              </a:ext>
            </a:extLst>
          </p:cNvPr>
          <p:cNvSpPr>
            <a:spLocks noGrp="1"/>
          </p:cNvSpPr>
          <p:nvPr>
            <p:ph type="sldNum" sz="quarter" idx="12"/>
          </p:nvPr>
        </p:nvSpPr>
        <p:spPr/>
        <p:txBody>
          <a:bodyPr/>
          <a:lstStyle/>
          <a:p>
            <a:fld id="{5955061D-7EB3-4F6B-8B96-97CF8B996C62}" type="slidenum">
              <a:rPr lang="en-US" smtClean="0"/>
              <a:t>9</a:t>
            </a:fld>
            <a:endParaRPr lang="en-US"/>
          </a:p>
        </p:txBody>
      </p:sp>
      <p:sp>
        <p:nvSpPr>
          <p:cNvPr id="2" name="Content Placeholder 1">
            <a:extLst>
              <a:ext uri="{FF2B5EF4-FFF2-40B4-BE49-F238E27FC236}">
                <a16:creationId xmlns:a16="http://schemas.microsoft.com/office/drawing/2014/main" id="{7163DC02-30EA-48F9-BA2A-2C076D5504E5}"/>
              </a:ext>
            </a:extLst>
          </p:cNvPr>
          <p:cNvSpPr>
            <a:spLocks noGrp="1"/>
          </p:cNvSpPr>
          <p:nvPr>
            <p:ph idx="1"/>
          </p:nvPr>
        </p:nvSpPr>
        <p:spPr/>
        <p:txBody>
          <a:bodyPr/>
          <a:lstStyle/>
          <a:p>
            <a:pPr marL="109728" indent="0">
              <a:buNone/>
            </a:pPr>
            <a:r>
              <a:rPr lang="en-US" sz="4000" dirty="0"/>
              <a:t>A skilled nursing facility (SNF) operated by a private entity provides a variety of services to its residents, including healthcare, medication administration, assistance with activities of daily life, and providing meals.  Is it covered by the ADA?  Section 504?  Section 1557?</a:t>
            </a:r>
          </a:p>
          <a:p>
            <a:pPr marL="109728" indent="0">
              <a:buNone/>
            </a:pPr>
            <a:endParaRPr lang="en-US" dirty="0"/>
          </a:p>
        </p:txBody>
      </p:sp>
      <p:sp>
        <p:nvSpPr>
          <p:cNvPr id="4" name="Title 3">
            <a:extLst>
              <a:ext uri="{FF2B5EF4-FFF2-40B4-BE49-F238E27FC236}">
                <a16:creationId xmlns:a16="http://schemas.microsoft.com/office/drawing/2014/main" id="{297A684B-2C80-4667-89D4-95E7DB33DD81}"/>
              </a:ext>
            </a:extLst>
          </p:cNvPr>
          <p:cNvSpPr>
            <a:spLocks noGrp="1"/>
          </p:cNvSpPr>
          <p:nvPr>
            <p:ph type="title"/>
          </p:nvPr>
        </p:nvSpPr>
        <p:spPr/>
        <p:txBody>
          <a:bodyPr/>
          <a:lstStyle/>
          <a:p>
            <a:pPr algn="ctr"/>
            <a:r>
              <a:rPr lang="en-US" dirty="0"/>
              <a:t>Question 1</a:t>
            </a:r>
          </a:p>
        </p:txBody>
      </p:sp>
    </p:spTree>
    <p:extLst>
      <p:ext uri="{BB962C8B-B14F-4D97-AF65-F5344CB8AC3E}">
        <p14:creationId xmlns:p14="http://schemas.microsoft.com/office/powerpoint/2010/main" val="1421809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3732</TotalTime>
  <Words>6346</Words>
  <Application>Microsoft Office PowerPoint</Application>
  <PresentationFormat>Widescreen</PresentationFormat>
  <Paragraphs>490</Paragraphs>
  <Slides>85</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85</vt:i4>
      </vt:variant>
    </vt:vector>
  </HeadingPairs>
  <TitlesOfParts>
    <vt:vector size="93" baseType="lpstr">
      <vt:lpstr>Arial</vt:lpstr>
      <vt:lpstr>Calibri</vt:lpstr>
      <vt:lpstr>Lucida Sans Unicode</vt:lpstr>
      <vt:lpstr>Verdana</vt:lpstr>
      <vt:lpstr>Wingdings</vt:lpstr>
      <vt:lpstr>Wingdings 2</vt:lpstr>
      <vt:lpstr>Wingdings 3</vt:lpstr>
      <vt:lpstr>1_Concourse</vt:lpstr>
      <vt:lpstr>Accessible Information and Effective Communication in Healthcare Settings</vt:lpstr>
      <vt:lpstr>Presenters</vt:lpstr>
      <vt:lpstr>Disclaimer</vt:lpstr>
      <vt:lpstr>Federal Government Statistics</vt:lpstr>
      <vt:lpstr>What is Covered by the ADA?</vt:lpstr>
      <vt:lpstr>Title II Covers Public Entities</vt:lpstr>
      <vt:lpstr>Title III Covers Private Sector Hospitals, Nursing Homes and Other Health Care Providers</vt:lpstr>
      <vt:lpstr>Section 504 of the Rehabilitation Act and Section 1557 of the Affordable Care Act</vt:lpstr>
      <vt:lpstr>Question 1</vt:lpstr>
      <vt:lpstr>Answer 1</vt:lpstr>
      <vt:lpstr>Definition of Disability</vt:lpstr>
      <vt:lpstr>Major Life Activities Include, but are not Limited to:</vt:lpstr>
      <vt:lpstr>ADA Requires Public Accommodations, Including Health Care Providers to Provide Equal Services</vt:lpstr>
      <vt:lpstr>Discrimination Under the ADA is not Limited to Affirmative Animus</vt:lpstr>
      <vt:lpstr>Examples of Prohibited Practices Under Federal Disability Rights Laws1</vt:lpstr>
      <vt:lpstr>Question 2 </vt:lpstr>
      <vt:lpstr>Refusal To Admit Individual Who Needed Sign Language Interpreting Services</vt:lpstr>
      <vt:lpstr>Effective Communication</vt:lpstr>
      <vt:lpstr>Question 3</vt:lpstr>
      <vt:lpstr>Answer 3</vt:lpstr>
      <vt:lpstr>Factors to Consider to Determine the Type of Auxiliary Aid for Effective Communication</vt:lpstr>
      <vt:lpstr>Consultation</vt:lpstr>
      <vt:lpstr>Method of Communication Used by the Individual: ASL</vt:lpstr>
      <vt:lpstr>Communication Request Forms in DOJ ADA Settlements are Useful Tools to Obtain Individualized Information</vt:lpstr>
      <vt:lpstr>The Auxiliary Aid Must Work for the Individual</vt:lpstr>
      <vt:lpstr>CART</vt:lpstr>
      <vt:lpstr>There are Many Kinds of Assistive Listening Devices</vt:lpstr>
      <vt:lpstr>Captioning &amp; Telecommunications</vt:lpstr>
      <vt:lpstr>Hearing Aid Compatible Telephones and Amplified Telephones</vt:lpstr>
      <vt:lpstr>Captioned Telephones</vt:lpstr>
      <vt:lpstr>Sign Language is an Auxiliary Aid or Service</vt:lpstr>
      <vt:lpstr>Communication of, Among Other Things, Medical History Requires an Interpreter</vt:lpstr>
      <vt:lpstr>Technical Assistance Manual Example</vt:lpstr>
      <vt:lpstr>Two DOJ Publications Provide Very Helpful Guidance</vt:lpstr>
      <vt:lpstr>Qualified Interpreter</vt:lpstr>
      <vt:lpstr>Requirements for a “Qualified Interpreter”</vt:lpstr>
      <vt:lpstr>Question 4</vt:lpstr>
      <vt:lpstr>Use of Staff Who Sign “Pretty Well”</vt:lpstr>
      <vt:lpstr>Is Certification Necessary?</vt:lpstr>
      <vt:lpstr>Examples Of Failing To Retain A “Qualified Interpreter”</vt:lpstr>
      <vt:lpstr>Qualified Interpreter Must Be Able to Convert Spoken Language Into Signs</vt:lpstr>
      <vt:lpstr> Question 5 </vt:lpstr>
      <vt:lpstr>Interpreters Must Be Effective</vt:lpstr>
      <vt:lpstr>Certified Deaf Interpreters</vt:lpstr>
      <vt:lpstr> Question 6 </vt:lpstr>
      <vt:lpstr>Answer 6</vt:lpstr>
      <vt:lpstr>Question 7</vt:lpstr>
      <vt:lpstr>ADA’s Effective Communication Requirement Covers Patients and “Companions”</vt:lpstr>
      <vt:lpstr>Companion is Broadly Defined</vt:lpstr>
      <vt:lpstr>Spotsylvania Regional Medical Center</vt:lpstr>
      <vt:lpstr>Question 8</vt:lpstr>
      <vt:lpstr>ADA Prohibition on Relying Upon Adult Companions to Facilitate Communication</vt:lpstr>
      <vt:lpstr>ADA Prohibition on Relying Upon Child Companions to Facilitate Communication</vt:lpstr>
      <vt:lpstr>Good Neighbor Homes Inc. </vt:lpstr>
      <vt:lpstr>Question 9</vt:lpstr>
      <vt:lpstr>The ADA Requires Hospitals to Ensure That Interpreters are Available for After-Hours Emergencies</vt:lpstr>
      <vt:lpstr>Video Remote Interpreting -- VRI</vt:lpstr>
      <vt:lpstr>Some Limitations of VRI</vt:lpstr>
      <vt:lpstr>Question 10</vt:lpstr>
      <vt:lpstr>Public Accommodations Must Ensure Effective Communication During Each Interaction</vt:lpstr>
      <vt:lpstr>Lip Reading is not a Reliable Method of Communicating</vt:lpstr>
      <vt:lpstr>25% of the Message</vt:lpstr>
      <vt:lpstr>Actual Message</vt:lpstr>
      <vt:lpstr>Question 11</vt:lpstr>
      <vt:lpstr>Answer 11</vt:lpstr>
      <vt:lpstr>Devices Capable Of Video Telephone Calls</vt:lpstr>
      <vt:lpstr>Question 12</vt:lpstr>
      <vt:lpstr>Calls Through a Relay Service</vt:lpstr>
      <vt:lpstr>Information and Communication Technology (ICT)</vt:lpstr>
      <vt:lpstr>ICT (cont.)</vt:lpstr>
      <vt:lpstr>Telehealth</vt:lpstr>
      <vt:lpstr>Examples of Inaccessible Telehealth </vt:lpstr>
      <vt:lpstr>Guidance on Nondiscrimination in Telehealth</vt:lpstr>
      <vt:lpstr>Rulemaking</vt:lpstr>
      <vt:lpstr>Rulemaking (cont.)</vt:lpstr>
      <vt:lpstr>Common Issues That Have Arisen in Barrier-Free Health Care Initiative cases:  Effective Communication</vt:lpstr>
      <vt:lpstr>Legal Principles Addressing Common Issues</vt:lpstr>
      <vt:lpstr>ADA Enforcement Actions: Failure to Provide Effective Communication (Nursing Facilities, Hospitals, Physician Offices)</vt:lpstr>
      <vt:lpstr>HHS Effective Communication Enforcement Actions</vt:lpstr>
      <vt:lpstr>Staff Training is Critical</vt:lpstr>
      <vt:lpstr>Legal Requirements and Guidance Materials</vt:lpstr>
      <vt:lpstr>National Association of State Agencies for the Deaf and Hard of Hearing</vt:lpstr>
      <vt:lpstr>Most Important ADA Resource: ADA.gov 1</vt:lpstr>
      <vt:lpstr>Filing a Complaint</vt:lpstr>
      <vt:lpstr>Contact Information</vt:lpstr>
    </vt:vector>
  </TitlesOfParts>
  <Company>US Attorneys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Access To Health Care Services For Individuals With Disabilities</dc:title>
  <dc:creator>Gordon, Steve (USAVAE)</dc:creator>
  <cp:lastModifiedBy>Zimnik, Kennedy</cp:lastModifiedBy>
  <cp:revision>76</cp:revision>
  <dcterms:created xsi:type="dcterms:W3CDTF">2018-04-25T22:30:09Z</dcterms:created>
  <dcterms:modified xsi:type="dcterms:W3CDTF">2023-03-03T15:20:54Z</dcterms:modified>
</cp:coreProperties>
</file>