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72" r:id="rId3"/>
    <p:sldId id="271" r:id="rId4"/>
    <p:sldId id="273" r:id="rId5"/>
    <p:sldId id="259" r:id="rId6"/>
    <p:sldId id="275" r:id="rId7"/>
    <p:sldId id="264" r:id="rId8"/>
    <p:sldId id="274" r:id="rId9"/>
    <p:sldId id="276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90" d="100"/>
          <a:sy n="90" d="100"/>
        </p:scale>
        <p:origin x="114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9A7BA-72FF-45CA-A77D-4FCA281F96E2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2CFAC-021D-4266-9AD8-7FE78E0A5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5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47377-85E7-EA46-98A5-A1FB3718B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248E9-497C-AC43-B7BB-8E739F4E6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781FF-416E-A04F-857D-39A8CFD36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36FBE-E65E-924D-98B6-4B65B6520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7DE22-72D2-6145-AA53-4376204F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00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5DF75-54B3-8847-9269-B28EB374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D96047-EE52-7E46-BBE9-FC18CD7C9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CEE6E-FBE2-1243-9F1A-2BF5F9DD9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9E9F2-E63C-2C44-83A4-A6936F7CE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BFC8F-F46D-084A-B03E-BCFF252E1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8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E2D66C-C0D2-9D40-83CF-DD0DE7B628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2125A-950A-D64B-84A0-5FB2E7D09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E95F3-4BC4-D545-B723-D5A7B1897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49736-13F3-ED4A-B799-BD86BD9D7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5DC89-5AF1-2241-A8A3-C74C51246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75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219D5-9F34-374D-A0B9-A8BD4DB7B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89B5F-67B6-0043-8F8E-F129CA583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9188F-9F90-4746-A944-56C9D2C0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E8405-1EA6-C048-A4FF-10C02FE63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7FE1A-5849-3F4E-B6A4-C53E8457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74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3691D-3B77-B74D-9639-EE0FD28D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9BB1C-67B2-E447-BE98-1FF05E1F7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FEBF8-2E95-4748-98D0-1644EBB1D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C4449-0E1E-2A48-A31B-EC5BB0D94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C9A31-AC80-0D48-A2EC-C351B9567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6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8565C-A212-2B4C-AE04-EA92A0234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7E1EC-3828-BC48-B1E4-366B07AA3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F17A5-72A9-7644-BE20-3A50DF167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50CB2-F77E-3B4E-AC75-2FE9A70F9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C0FA1-8ED4-164B-8986-CF56A8004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D9BE68-10E9-AC42-87B7-EDAD276F8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D4AD-64BA-884C-9AFC-12B7D5DB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69F80-B436-7945-B156-9F782B399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2C5975-A696-5C40-83E6-FC0B2261E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08AAA3-F1B3-3047-94CB-65F14A9A43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7C23CE-72D9-B447-829B-CA81F86E6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42CD9F-D4F5-3C48-9650-37BC60633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660D71-CF15-2642-8144-9764F1EFA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CB84FF-FFC2-2442-90E5-4F99E199E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4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5BBBB-F3CC-204C-8F94-453FF90DF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69BECE-CFBD-344E-A00B-6C4375200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7C28F-1E6C-9942-8894-D60C6DD49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75358-8D5C-4B49-8B9E-3E09EFE7A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8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7D6556-9B13-8D41-8688-7ACEABD16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63E8E1-47C6-B54F-8C4C-2E9A2B812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B3D74-BC89-E04B-85B6-DE97BA149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6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47720-1DF8-E141-8817-B2B83AD97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90CD9-65D3-394D-B170-95FC08818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E7B9F-7A44-DB4D-86AD-432FF3324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A5378-8924-C24E-A5CF-3374D67E0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5D4B4-EE7C-A54C-9288-87D2DF362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10E6E-EB93-F54B-B0A8-CADF3ACB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45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E9EA9-9785-8044-A9E4-A8711587D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AFA188-213E-0748-ABDC-A90246C865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CC3DCF-1308-5340-9403-EFC27C45B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91E8A-F4A0-6C45-A1CC-C3895FF3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BA406-6816-F844-90BC-7E33131FA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F311F-3825-4B4D-9CA1-801C2A744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0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6300-B953-0044-9718-C6A38B78F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8C230-24ED-B14A-B936-B40393991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B6547-4199-9542-9F5A-2B03AC246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2E3E7-49F6-EA47-A8D1-5CF6C8B911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661E4-E54E-8247-919E-743E6A7905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37677-C84F-2F4B-861B-3CF46F8F0B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6402C-49CF-3348-9E66-C45A4B978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20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Buchert@lambdalegal.org" TargetMode="External"/><Relationship Id="rId2" Type="http://schemas.openxmlformats.org/officeDocument/2006/relationships/hyperlink" Target="mailto:gadd@healthlaw.org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83DD-B94F-2F42-A52D-BACE469E4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299" y="365124"/>
            <a:ext cx="11403397" cy="234438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Advocating from the Intersections: </a:t>
            </a:r>
            <a:b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Lived Experiences of Intersectionality Should Inform Disability Advocacy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2540000"/>
            <a:ext cx="11352596" cy="1618114"/>
          </a:xfrm>
        </p:spPr>
        <p:txBody>
          <a:bodyPr numCol="2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M. Geron Gadd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Senior Attorney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National Health Law Program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Sasha </a:t>
            </a:r>
            <a:r>
              <a:rPr lang="en-US" dirty="0" err="1"/>
              <a:t>Buchert</a:t>
            </a: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Director of the Non-Binary and 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Transgender Rights Project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Lambda Legal</a:t>
            </a:r>
          </a:p>
        </p:txBody>
      </p:sp>
      <p:pic>
        <p:nvPicPr>
          <p:cNvPr id="8" name="Picture 7" descr="Logo National Health Law Program ">
            <a:extLst>
              <a:ext uri="{FF2B5EF4-FFF2-40B4-BE49-F238E27FC236}">
                <a16:creationId xmlns:a16="http://schemas.microsoft.com/office/drawing/2014/main" id="{92D726B4-F884-C345-8714-6D866E854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177" y="4522839"/>
            <a:ext cx="2374069" cy="1696988"/>
          </a:xfrm>
          <a:prstGeom prst="rect">
            <a:avLst/>
          </a:prstGeom>
        </p:spPr>
      </p:pic>
      <p:pic>
        <p:nvPicPr>
          <p:cNvPr id="7" name="Content Placeholder 6" descr="Logo Lambda Legal subtitle making the case for equality">
            <a:extLst>
              <a:ext uri="{FF2B5EF4-FFF2-40B4-BE49-F238E27FC236}">
                <a16:creationId xmlns:a16="http://schemas.microsoft.com/office/drawing/2014/main" id="{0D589A37-10DF-7E47-96CB-95A26A92BF0A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486399" y="4774662"/>
            <a:ext cx="5515898" cy="119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63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 Information	</a:t>
            </a:r>
            <a:r>
              <a:rPr lang="en-US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936" y="1681163"/>
            <a:ext cx="5643716" cy="823912"/>
          </a:xfrm>
        </p:spPr>
        <p:txBody>
          <a:bodyPr>
            <a:normAutofit/>
          </a:bodyPr>
          <a:lstStyle/>
          <a:p>
            <a:r>
              <a:rPr lang="en-US" sz="2800" dirty="0"/>
              <a:t>NATIONAL HEALTH LAW PROGRAM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M. Geron Gadd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hlinkClick r:id="rId2"/>
              </a:rPr>
              <a:t>gadd@healthlaw.org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77780" y="1681163"/>
            <a:ext cx="4777608" cy="823912"/>
          </a:xfrm>
        </p:spPr>
        <p:txBody>
          <a:bodyPr>
            <a:normAutofit/>
          </a:bodyPr>
          <a:lstStyle/>
          <a:p>
            <a:r>
              <a:rPr lang="en-US" sz="2800" dirty="0"/>
              <a:t>LAMBDA LEGAL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7780" y="2505075"/>
            <a:ext cx="4777607" cy="368458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Sasha </a:t>
            </a:r>
            <a:r>
              <a:rPr lang="en-US" b="1" dirty="0" err="1"/>
              <a:t>Buchert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hlinkClick r:id="rId3"/>
              </a:rPr>
              <a:t>SBuchert@lambdalegal.org</a:t>
            </a:r>
            <a:r>
              <a:rPr lang="en-US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956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Session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825625"/>
            <a:ext cx="11277600" cy="4351338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nuances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disability advocacy for people who identify as LGBTQ+ and/or Black, Indigenous, and People of Color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potential tensions in core legal concepts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force a prioritization of intersectional identities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ways that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mindfulness of intersectional identities can strengthen disability advocacy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behalf of people who also identify as LGBTQ+ and/or BIPOC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50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Lived Experiences of Intersectionality: Commonality and Difference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99800" cy="4900295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Helen L. v. </a:t>
            </a:r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DiDario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46 F.3d 325, 335 (3d Cir. 1995):  “The ADA is intended to insure that qualified individuals receive services in a manner consistent with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 human dignity rather than a manner which shunts them aside, hides, and ignores them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.”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Henrietta D. v. Bloomberg, 331 F.3d 261, 278 (2d Cir. 2003):  “The District Court found that the existing DASIS accommodative regime is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unacceptably dysfunctional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fails meaningfully to remedy these problems. [] The defendants instead contend, in essence, that their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own bureaucracy is so defective that even healthy applicants cannot “negotiate” it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such that there is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disparate impact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the plaintiffs.”</a:t>
            </a:r>
          </a:p>
        </p:txBody>
      </p:sp>
    </p:spTree>
    <p:extLst>
      <p:ext uri="{BB962C8B-B14F-4D97-AF65-F5344CB8AC3E}">
        <p14:creationId xmlns:p14="http://schemas.microsoft.com/office/powerpoint/2010/main" val="4131647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756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Core Concepts and Potential Tensions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Integration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Comparison required for disparate impact claims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Reasonable accommodation and requests for same by people with intersectional identities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Conflation of transgender identity and gender dysphoria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93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63F00-AF72-CD47-9740-0694277B0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365125"/>
            <a:ext cx="10490200" cy="191493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Intersection of Disability, HIV Status, </a:t>
            </a:r>
            <a:b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LGBTQ+ status, and BIPOC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8C3E2-844E-9545-9027-B3632E611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9443"/>
            <a:ext cx="10515600" cy="3647519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Collection</a:t>
            </a:r>
          </a:p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Care </a:t>
            </a:r>
          </a:p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Employment</a:t>
            </a:r>
          </a:p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Housing</a:t>
            </a:r>
          </a:p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Accommodations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1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Litigation and Other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Health Care for People Living with HIV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Gender-Affirming Care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Religious Refusals in Health Care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Post-Dobbs Sexual and Reproductive Health Care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Expanding Mental Health Services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85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C8D33-9F31-664F-8923-0B92EE9E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Issues to Consider in </a:t>
            </a:r>
            <a:b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Challenging Compound Discrimination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5AAC1-FF6E-4944-9662-2B44B213A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Capacity</a:t>
            </a:r>
          </a:p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Privacy</a:t>
            </a:r>
          </a:p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Ethical Obligations to Client</a:t>
            </a:r>
          </a:p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Forum</a:t>
            </a:r>
          </a:p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Relief Requested</a:t>
            </a:r>
          </a:p>
          <a:p>
            <a:pPr lvl="0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Media</a:t>
            </a:r>
          </a:p>
        </p:txBody>
      </p:sp>
    </p:spTree>
    <p:extLst>
      <p:ext uri="{BB962C8B-B14F-4D97-AF65-F5344CB8AC3E}">
        <p14:creationId xmlns:p14="http://schemas.microsoft.com/office/powerpoint/2010/main" val="243014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Practical Tips for Sensitive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Disclosure</a:t>
            </a:r>
          </a:p>
          <a:p>
            <a:r>
              <a:rPr lang="en-US" dirty="0"/>
              <a:t>Framing of Claims</a:t>
            </a:r>
          </a:p>
          <a:p>
            <a:r>
              <a:rPr lang="en-US" dirty="0"/>
              <a:t>Zealous Advocacy v. Meaningful Relief</a:t>
            </a:r>
          </a:p>
        </p:txBody>
      </p:sp>
    </p:spTree>
    <p:extLst>
      <p:ext uri="{BB962C8B-B14F-4D97-AF65-F5344CB8AC3E}">
        <p14:creationId xmlns:p14="http://schemas.microsoft.com/office/powerpoint/2010/main" val="2224335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other ways does disability advocacy on behalf of people who identify as LGBTQ+ or BIPOC force a prioritization of identities?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has your or others’ disability advocacy fallen short of appreciating clients’ full identities?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can disability advocacy take a more holistic approach to relief for people experiencing compound discrimination (e.g., LGBTQ+ clients who are unnecessarily institutionalized, BIPOC clients seeking supportive residential services, treatment of gender dysphoria)?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other things should disability advocates do better when advocating for clients with intersectional identities?</a:t>
            </a:r>
          </a:p>
        </p:txBody>
      </p:sp>
    </p:spTree>
    <p:extLst>
      <p:ext uri="{BB962C8B-B14F-4D97-AF65-F5344CB8AC3E}">
        <p14:creationId xmlns:p14="http://schemas.microsoft.com/office/powerpoint/2010/main" val="388045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487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Advocating from the Intersections:  How Lived Experiences of Intersectionality Should Inform Disability Advocacy</vt:lpstr>
      <vt:lpstr>Session Goals</vt:lpstr>
      <vt:lpstr>Lived Experiences of Intersectionality: Commonality and Difference</vt:lpstr>
      <vt:lpstr>Core Concepts and Potential Tensions</vt:lpstr>
      <vt:lpstr>Intersection of Disability, HIV Status,  LGBTQ+ status, and BIPOC status</vt:lpstr>
      <vt:lpstr>Litigation and Other Advocacy</vt:lpstr>
      <vt:lpstr>Issues to Consider in  Challenging Compound Discrimination </vt:lpstr>
      <vt:lpstr>Practical Tips for Sensitive Advocacy</vt:lpstr>
      <vt:lpstr>Discussion</vt:lpstr>
      <vt:lpstr>Contact Information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Geron Gadd</dc:creator>
  <cp:lastModifiedBy>Zimnik, Kennedy</cp:lastModifiedBy>
  <cp:revision>64</cp:revision>
  <dcterms:created xsi:type="dcterms:W3CDTF">2022-03-10T21:15:58Z</dcterms:created>
  <dcterms:modified xsi:type="dcterms:W3CDTF">2023-03-03T15:12:58Z</dcterms:modified>
</cp:coreProperties>
</file>