
<file path=[Content_Types].xml><?xml version="1.0" encoding="utf-8"?>
<Types xmlns="http://schemas.openxmlformats.org/package/2006/content-types">
  <Default Extension="gif" ContentType="image/gi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63" r:id="rId2"/>
    <p:sldId id="273" r:id="rId3"/>
    <p:sldId id="279" r:id="rId4"/>
    <p:sldId id="280" r:id="rId5"/>
    <p:sldId id="281" r:id="rId6"/>
    <p:sldId id="282" r:id="rId7"/>
    <p:sldId id="283" r:id="rId8"/>
    <p:sldId id="284" r:id="rId9"/>
    <p:sldId id="285" r:id="rId10"/>
    <p:sldId id="290" r:id="rId11"/>
    <p:sldId id="293" r:id="rId12"/>
    <p:sldId id="291" r:id="rId13"/>
    <p:sldId id="286" r:id="rId14"/>
    <p:sldId id="287" r:id="rId15"/>
    <p:sldId id="289" r:id="rId16"/>
    <p:sldId id="278"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3449"/>
    <a:srgbClr val="777778"/>
    <a:srgbClr val="223348"/>
    <a:srgbClr val="202A38"/>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6E8EE2-78F6-4D7A-9037-77818143C5BF}" v="49" dt="2023-03-06T16:40:49.8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348"/>
    <p:restoredTop sz="83378" autoAdjust="0"/>
  </p:normalViewPr>
  <p:slideViewPr>
    <p:cSldViewPr snapToGrid="0" snapToObjects="1">
      <p:cViewPr varScale="1">
        <p:scale>
          <a:sx n="56" d="100"/>
          <a:sy n="56" d="100"/>
        </p:scale>
        <p:origin x="1320" y="5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nica Gonzalves" userId="s5kwBKxN9TaBEatQSgyAI3ZDNVFyKsn1HNsFIKpHlkg=" providerId="None" clId="Web-{786E8EE2-78F6-4D7A-9037-77818143C5BF}"/>
    <pc:docChg chg="modSld">
      <pc:chgData name="Danica Gonzalves" userId="s5kwBKxN9TaBEatQSgyAI3ZDNVFyKsn1HNsFIKpHlkg=" providerId="None" clId="Web-{786E8EE2-78F6-4D7A-9037-77818143C5BF}" dt="2023-03-06T16:40:47.064" v="50" actId="20577"/>
      <pc:docMkLst>
        <pc:docMk/>
      </pc:docMkLst>
      <pc:sldChg chg="modSp">
        <pc:chgData name="Danica Gonzalves" userId="s5kwBKxN9TaBEatQSgyAI3ZDNVFyKsn1HNsFIKpHlkg=" providerId="None" clId="Web-{786E8EE2-78F6-4D7A-9037-77818143C5BF}" dt="2023-03-06T16:40:47.064" v="50" actId="20577"/>
        <pc:sldMkLst>
          <pc:docMk/>
          <pc:sldMk cId="2799295840" sldId="284"/>
        </pc:sldMkLst>
        <pc:spChg chg="mod">
          <ac:chgData name="Danica Gonzalves" userId="s5kwBKxN9TaBEatQSgyAI3ZDNVFyKsn1HNsFIKpHlkg=" providerId="None" clId="Web-{786E8EE2-78F6-4D7A-9037-77818143C5BF}" dt="2023-03-06T16:40:47.064" v="50" actId="20577"/>
          <ac:spMkLst>
            <pc:docMk/>
            <pc:sldMk cId="2799295840" sldId="284"/>
            <ac:spMk id="2" creationId="{D556B912-0713-DE4D-953A-469C286B5CF5}"/>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2877836-A240-4292-8C23-7F3924ECFE1E}" type="datetimeFigureOut">
              <a:rPr lang="en-US" smtClean="0"/>
              <a:t>3/6/2023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E9DB18-1145-4EBD-B3D5-E6637E34314B}" type="slidenum">
              <a:rPr lang="en-US" smtClean="0"/>
              <a:t>‹#›</a:t>
            </a:fld>
            <a:endParaRPr lang="en-US" dirty="0"/>
          </a:p>
        </p:txBody>
      </p:sp>
    </p:spTree>
    <p:extLst>
      <p:ext uri="{BB962C8B-B14F-4D97-AF65-F5344CB8AC3E}">
        <p14:creationId xmlns:p14="http://schemas.microsoft.com/office/powerpoint/2010/main" val="3989574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9DB18-1145-4EBD-B3D5-E6637E34314B}" type="slidenum">
              <a:rPr lang="en-US" smtClean="0"/>
              <a:t>2</a:t>
            </a:fld>
            <a:endParaRPr lang="en-US" dirty="0"/>
          </a:p>
        </p:txBody>
      </p:sp>
    </p:spTree>
    <p:extLst>
      <p:ext uri="{BB962C8B-B14F-4D97-AF65-F5344CB8AC3E}">
        <p14:creationId xmlns:p14="http://schemas.microsoft.com/office/powerpoint/2010/main" val="2500633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CE9DB18-1145-4EBD-B3D5-E6637E34314B}" type="slidenum">
              <a:rPr lang="en-US" smtClean="0"/>
              <a:t>11</a:t>
            </a:fld>
            <a:endParaRPr lang="en-US" dirty="0"/>
          </a:p>
        </p:txBody>
      </p:sp>
    </p:spTree>
    <p:extLst>
      <p:ext uri="{BB962C8B-B14F-4D97-AF65-F5344CB8AC3E}">
        <p14:creationId xmlns:p14="http://schemas.microsoft.com/office/powerpoint/2010/main" val="110416031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4111866"/>
          </a:xfrm>
        </p:spPr>
        <p:txBody>
          <a:bodyPr/>
          <a:lstStyle>
            <a:lvl1pPr>
              <a:defRPr sz="2800">
                <a:solidFill>
                  <a:srgbClr val="202A38"/>
                </a:solidFill>
                <a:latin typeface="+mn-lt"/>
                <a:cs typeface="Arial"/>
              </a:defRPr>
            </a:lvl1pPr>
            <a:lvl2pPr marL="742950" indent="-285750">
              <a:buSzPct val="80000"/>
              <a:buFont typeface="Wingdings" charset="2"/>
              <a:buChar char="Ø"/>
              <a:defRPr sz="2800">
                <a:solidFill>
                  <a:srgbClr val="202A38"/>
                </a:solidFill>
                <a:latin typeface="+mn-lt"/>
                <a:cs typeface="Arial"/>
              </a:defRPr>
            </a:lvl2pPr>
            <a:lvl3pPr marL="1143000" indent="-228600">
              <a:buFont typeface="Courier New"/>
              <a:buChar char="o"/>
              <a:defRPr sz="2800">
                <a:solidFill>
                  <a:srgbClr val="202A38"/>
                </a:solidFill>
                <a:latin typeface="+mn-lt"/>
                <a:cs typeface="Arial"/>
              </a:defRPr>
            </a:lvl3pPr>
            <a:lvl4pPr marL="1600200" indent="-228600">
              <a:buFont typeface="Wingdings" charset="2"/>
              <a:buChar char="§"/>
              <a:defRPr sz="2800">
                <a:solidFill>
                  <a:srgbClr val="202A38"/>
                </a:solidFill>
                <a:latin typeface="+mn-lt"/>
                <a:cs typeface="Arial"/>
              </a:defRPr>
            </a:lvl4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2" name="Title 1"/>
          <p:cNvSpPr>
            <a:spLocks noGrp="1"/>
          </p:cNvSpPr>
          <p:nvPr>
            <p:ph type="title"/>
          </p:nvPr>
        </p:nvSpPr>
        <p:spPr>
          <a:xfrm>
            <a:off x="457200" y="296235"/>
            <a:ext cx="8229594" cy="1001948"/>
          </a:xfrm>
        </p:spPr>
        <p:txBody>
          <a:bodyPr anchor="b">
            <a:noAutofit/>
          </a:bodyPr>
          <a:lstStyle>
            <a:lvl1pPr algn="ctr">
              <a:defRPr sz="3200" b="1">
                <a:solidFill>
                  <a:srgbClr val="202A38"/>
                </a:solidFill>
                <a:latin typeface="+mj-lt"/>
                <a:cs typeface="Arial"/>
              </a:defRPr>
            </a:lvl1pPr>
          </a:lstStyle>
          <a:p>
            <a:r>
              <a:rPr lang="en-US" dirty="0"/>
              <a:t>Click to edit Master title</a:t>
            </a:r>
          </a:p>
        </p:txBody>
      </p:sp>
      <p:sp>
        <p:nvSpPr>
          <p:cNvPr id="6" name="Rectangle 5">
            <a:extLst>
              <a:ext uri="{FF2B5EF4-FFF2-40B4-BE49-F238E27FC236}">
                <a16:creationId xmlns:a16="http://schemas.microsoft.com/office/drawing/2014/main" id="{B3400D32-3A6A-9545-83D3-230C9BACDB6A}"/>
              </a:ext>
            </a:extLst>
          </p:cNvPr>
          <p:cNvSpPr/>
          <p:nvPr userDrawn="1"/>
        </p:nvSpPr>
        <p:spPr>
          <a:xfrm>
            <a:off x="5763126" y="5979585"/>
            <a:ext cx="1251733" cy="878415"/>
          </a:xfrm>
          <a:prstGeom prst="rect">
            <a:avLst/>
          </a:prstGeom>
          <a:gradFill>
            <a:gsLst>
              <a:gs pos="6000">
                <a:schemeClr val="bg1"/>
              </a:gs>
              <a:gs pos="100000">
                <a:schemeClr val="bg1">
                  <a:alpha val="0"/>
                </a:schemeClr>
              </a:gs>
            </a:gsLst>
            <a:lin ang="10800000" scaled="0"/>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cxnSp>
        <p:nvCxnSpPr>
          <p:cNvPr id="8" name="Straight Connector 7">
            <a:extLst>
              <a:ext uri="{FF2B5EF4-FFF2-40B4-BE49-F238E27FC236}">
                <a16:creationId xmlns:a16="http://schemas.microsoft.com/office/drawing/2014/main" id="{429A9CEE-CC21-4764-B4CE-5F368CA83259}"/>
              </a:ext>
            </a:extLst>
          </p:cNvPr>
          <p:cNvCxnSpPr/>
          <p:nvPr userDrawn="1"/>
        </p:nvCxnSpPr>
        <p:spPr>
          <a:xfrm>
            <a:off x="457200" y="1438275"/>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cxnSp>
        <p:nvCxnSpPr>
          <p:cNvPr id="15" name="Straight Connector 14">
            <a:extLst>
              <a:ext uri="{FF2B5EF4-FFF2-40B4-BE49-F238E27FC236}">
                <a16:creationId xmlns:a16="http://schemas.microsoft.com/office/drawing/2014/main" id="{2B7CFA82-F92A-42B3-A089-027FFB0714C8}"/>
              </a:ext>
            </a:extLst>
          </p:cNvPr>
          <p:cNvCxnSpPr/>
          <p:nvPr userDrawn="1"/>
        </p:nvCxnSpPr>
        <p:spPr>
          <a:xfrm flipH="1">
            <a:off x="457206" y="5736248"/>
            <a:ext cx="8229594" cy="0"/>
          </a:xfrm>
          <a:prstGeom prst="line">
            <a:avLst/>
          </a:prstGeom>
          <a:effectLst/>
        </p:spPr>
        <p:style>
          <a:lnRef idx="2">
            <a:schemeClr val="accent1"/>
          </a:lnRef>
          <a:fillRef idx="0">
            <a:schemeClr val="accent1"/>
          </a:fillRef>
          <a:effectRef idx="1">
            <a:schemeClr val="accent1"/>
          </a:effectRef>
          <a:fontRef idx="minor">
            <a:schemeClr val="tx1"/>
          </a:fontRef>
        </p:style>
      </p:cxnSp>
      <p:pic>
        <p:nvPicPr>
          <p:cNvPr id="4" name="Picture 3">
            <a:extLst>
              <a:ext uri="{FF2B5EF4-FFF2-40B4-BE49-F238E27FC236}">
                <a16:creationId xmlns:a16="http://schemas.microsoft.com/office/drawing/2014/main" id="{EBE9DD27-0B7F-99F4-9369-BE7F679D0A14}"/>
              </a:ext>
            </a:extLst>
          </p:cNvPr>
          <p:cNvPicPr>
            <a:picLocks noChangeAspect="1"/>
          </p:cNvPicPr>
          <p:nvPr userDrawn="1"/>
        </p:nvPicPr>
        <p:blipFill>
          <a:blip r:embed="rId2"/>
          <a:stretch>
            <a:fillRect/>
          </a:stretch>
        </p:blipFill>
        <p:spPr>
          <a:xfrm>
            <a:off x="457200" y="5883570"/>
            <a:ext cx="1708150" cy="774700"/>
          </a:xfrm>
          <a:prstGeom prst="rect">
            <a:avLst/>
          </a:prstGeom>
        </p:spPr>
      </p:pic>
      <p:pic>
        <p:nvPicPr>
          <p:cNvPr id="1026" name="Picture 2">
            <a:extLst>
              <a:ext uri="{FF2B5EF4-FFF2-40B4-BE49-F238E27FC236}">
                <a16:creationId xmlns:a16="http://schemas.microsoft.com/office/drawing/2014/main" id="{4EE02DA4-E94C-154D-B3F3-F5AF5AAE75B7}"/>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802880" y="5786292"/>
            <a:ext cx="883914" cy="8839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9642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40319907"/>
      </p:ext>
    </p:extLst>
  </p:cSld>
  <p:clrMapOvr>
    <a:masterClrMapping/>
  </p:clrMapOvr>
  <p:transition spd="slow">
    <p:wipe/>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84A1D-634F-3A48-B66E-6F9905697BAC}" type="datetimeFigureOut">
              <a:rPr lang="en-US" smtClean="0"/>
              <a:t>3/6/2023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1D6CFA-FDC2-A845-A426-C1203C91F249}" type="slidenum">
              <a:rPr lang="en-US" smtClean="0"/>
              <a:t>‹#›</a:t>
            </a:fld>
            <a:endParaRPr lang="en-US" dirty="0"/>
          </a:p>
        </p:txBody>
      </p:sp>
    </p:spTree>
    <p:extLst>
      <p:ext uri="{BB962C8B-B14F-4D97-AF65-F5344CB8AC3E}">
        <p14:creationId xmlns:p14="http://schemas.microsoft.com/office/powerpoint/2010/main" val="1013462274"/>
      </p:ext>
    </p:extLst>
  </p:cSld>
  <p:clrMap bg1="lt1" tx1="dk1" bg2="lt2" tx2="dk2" accent1="accent1" accent2="accent2" accent3="accent3" accent4="accent4" accent5="accent5" accent6="accent6" hlink="hlink" folHlink="folHlink"/>
  <p:sldLayoutIdLst>
    <p:sldLayoutId id="2147483650" r:id="rId1"/>
    <p:sldLayoutId id="2147483656" r:id="rId2"/>
  </p:sldLayoutIdLst>
  <p:txStyles>
    <p:titleStyle>
      <a:lvl1pPr algn="ctr" defTabSz="457200" rtl="0" eaLnBrk="1" latinLnBrk="0" hangingPunct="1">
        <a:spcBef>
          <a:spcPct val="0"/>
        </a:spcBef>
        <a:buNone/>
        <a:defRPr sz="4400" kern="1200">
          <a:solidFill>
            <a:schemeClr val="accent2"/>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3200" kern="1200">
          <a:solidFill>
            <a:schemeClr val="accent2"/>
          </a:solidFill>
          <a:latin typeface="Arial"/>
          <a:ea typeface="+mn-ea"/>
          <a:cs typeface="Arial"/>
        </a:defRPr>
      </a:lvl1pPr>
      <a:lvl2pPr marL="742950" indent="-285750" algn="l" defTabSz="457200" rtl="0" eaLnBrk="1" latinLnBrk="0" hangingPunct="1">
        <a:spcBef>
          <a:spcPct val="20000"/>
        </a:spcBef>
        <a:buFont typeface="Arial"/>
        <a:buChar char="–"/>
        <a:defRPr sz="2800" kern="1200">
          <a:solidFill>
            <a:schemeClr val="accent2"/>
          </a:solidFill>
          <a:latin typeface="Arial"/>
          <a:ea typeface="+mn-ea"/>
          <a:cs typeface="Arial"/>
        </a:defRPr>
      </a:lvl2pPr>
      <a:lvl3pPr marL="1143000" indent="-228600" algn="l" defTabSz="457200" rtl="0" eaLnBrk="1" latinLnBrk="0" hangingPunct="1">
        <a:spcBef>
          <a:spcPct val="20000"/>
        </a:spcBef>
        <a:buFont typeface="Arial"/>
        <a:buChar char="•"/>
        <a:defRPr sz="2400" kern="1200">
          <a:solidFill>
            <a:schemeClr val="accent2"/>
          </a:solidFill>
          <a:latin typeface="Arial"/>
          <a:ea typeface="+mn-ea"/>
          <a:cs typeface="Arial"/>
        </a:defRPr>
      </a:lvl3pPr>
      <a:lvl4pPr marL="16002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4pPr>
      <a:lvl5pPr marL="2057400" indent="-228600" algn="l" defTabSz="457200" rtl="0" eaLnBrk="1" latinLnBrk="0" hangingPunct="1">
        <a:spcBef>
          <a:spcPct val="20000"/>
        </a:spcBef>
        <a:buFont typeface="Arial"/>
        <a:buChar char="»"/>
        <a:defRPr sz="2000" kern="1200">
          <a:solidFill>
            <a:schemeClr val="accent2"/>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www.regulations.gov/"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Title 1"/>
          <p:cNvSpPr txBox="1">
            <a:spLocks/>
          </p:cNvSpPr>
          <p:nvPr/>
        </p:nvSpPr>
        <p:spPr>
          <a:xfrm>
            <a:off x="-12865" y="2003016"/>
            <a:ext cx="9130669" cy="4208430"/>
          </a:xfrm>
          <a:prstGeom prst="rect">
            <a:avLst/>
          </a:prstGeom>
          <a:noFill/>
        </p:spPr>
        <p:txBody>
          <a:bodyPr>
            <a:noAutofit/>
          </a:bodyPr>
          <a:lstStyle>
            <a:lvl1pPr algn="l" defTabSz="457200" rtl="0" eaLnBrk="1" latinLnBrk="0" hangingPunct="1">
              <a:spcBef>
                <a:spcPct val="0"/>
              </a:spcBef>
              <a:buNone/>
              <a:defRPr sz="4000" kern="1200">
                <a:solidFill>
                  <a:schemeClr val="accent2"/>
                </a:solidFill>
                <a:latin typeface="Arial"/>
                <a:ea typeface="+mj-ea"/>
                <a:cs typeface="Arial"/>
              </a:defRPr>
            </a:lvl1pPr>
          </a:lstStyle>
          <a:p>
            <a:pPr algn="ctr"/>
            <a:r>
              <a:rPr lang="en-US" sz="2600" b="1" dirty="0">
                <a:solidFill>
                  <a:srgbClr val="253449"/>
                </a:solidFill>
                <a:latin typeface="+mn-lt"/>
              </a:rPr>
              <a:t>Heather Ansley, Esq., MSW, </a:t>
            </a:r>
          </a:p>
          <a:p>
            <a:pPr algn="ctr"/>
            <a:r>
              <a:rPr lang="en-US" sz="2600" b="1" dirty="0">
                <a:solidFill>
                  <a:srgbClr val="253449"/>
                </a:solidFill>
                <a:latin typeface="+mn-lt"/>
              </a:rPr>
              <a:t>Associate Executive Director of Government Relations, </a:t>
            </a:r>
          </a:p>
          <a:p>
            <a:pPr algn="ctr"/>
            <a:r>
              <a:rPr lang="en-US" sz="2600" b="1" dirty="0">
                <a:solidFill>
                  <a:srgbClr val="253449"/>
                </a:solidFill>
                <a:latin typeface="+mn-lt"/>
              </a:rPr>
              <a:t>Paralyzed Veterans of America</a:t>
            </a:r>
          </a:p>
          <a:p>
            <a:pPr algn="ctr"/>
            <a:endParaRPr lang="en-US" sz="2000" b="1" dirty="0">
              <a:solidFill>
                <a:srgbClr val="253449"/>
              </a:solidFill>
              <a:latin typeface="+mn-lt"/>
            </a:endParaRPr>
          </a:p>
          <a:p>
            <a:pPr algn="ctr"/>
            <a:r>
              <a:rPr lang="en-US" sz="2600" b="1" dirty="0">
                <a:solidFill>
                  <a:srgbClr val="253449"/>
                </a:solidFill>
                <a:latin typeface="+mn-lt"/>
              </a:rPr>
              <a:t>Lee Page, Senior Associate Advocacy Director, </a:t>
            </a:r>
          </a:p>
          <a:p>
            <a:pPr algn="ctr"/>
            <a:r>
              <a:rPr lang="en-US" sz="2600" b="1" dirty="0">
                <a:solidFill>
                  <a:srgbClr val="253449"/>
                </a:solidFill>
                <a:latin typeface="+mn-lt"/>
              </a:rPr>
              <a:t>Paralyzed Veterans of America</a:t>
            </a:r>
          </a:p>
          <a:p>
            <a:pPr algn="ctr"/>
            <a:endParaRPr lang="en-US" sz="2000" b="1" dirty="0">
              <a:solidFill>
                <a:srgbClr val="253449"/>
              </a:solidFill>
              <a:latin typeface="+mn-lt"/>
            </a:endParaRPr>
          </a:p>
          <a:p>
            <a:pPr algn="ctr"/>
            <a:r>
              <a:rPr lang="en-US" sz="2600" b="1" dirty="0">
                <a:solidFill>
                  <a:srgbClr val="253449"/>
                </a:solidFill>
                <a:latin typeface="+mn-lt"/>
              </a:rPr>
              <a:t>Danica Gonzalves, Esq., Advocacy Attorney, </a:t>
            </a:r>
          </a:p>
          <a:p>
            <a:pPr algn="ctr"/>
            <a:r>
              <a:rPr lang="en-US" sz="2600" b="1" dirty="0">
                <a:solidFill>
                  <a:srgbClr val="253449"/>
                </a:solidFill>
                <a:latin typeface="+mn-lt"/>
              </a:rPr>
              <a:t>Paralyzed Veterans of America</a:t>
            </a:r>
          </a:p>
          <a:p>
            <a:pPr algn="ctr"/>
            <a:endParaRPr lang="en-US" sz="2000" b="1" dirty="0">
              <a:solidFill>
                <a:srgbClr val="253449"/>
              </a:solidFill>
              <a:latin typeface="+mn-lt"/>
            </a:endParaRPr>
          </a:p>
          <a:p>
            <a:pPr algn="ctr"/>
            <a:r>
              <a:rPr lang="en-US" sz="2600" b="1" dirty="0">
                <a:solidFill>
                  <a:srgbClr val="253449"/>
                </a:solidFill>
                <a:latin typeface="+mn-lt"/>
              </a:rPr>
              <a:t>Zainab Alkebsi, Esq., Policy Counsel, Law and Advocacy Center, </a:t>
            </a:r>
          </a:p>
          <a:p>
            <a:pPr algn="ctr"/>
            <a:r>
              <a:rPr lang="en-US" sz="2600" b="1" dirty="0">
                <a:solidFill>
                  <a:srgbClr val="253449"/>
                </a:solidFill>
                <a:latin typeface="+mn-lt"/>
              </a:rPr>
              <a:t>National Association of the Deaf</a:t>
            </a:r>
          </a:p>
          <a:p>
            <a:pPr algn="ctr"/>
            <a:endParaRPr lang="en-US" sz="2600" b="1" dirty="0">
              <a:solidFill>
                <a:srgbClr val="253449"/>
              </a:solidFill>
              <a:latin typeface="+mn-lt"/>
            </a:endParaRPr>
          </a:p>
        </p:txBody>
      </p:sp>
      <p:sp>
        <p:nvSpPr>
          <p:cNvPr id="40" name="Title 1"/>
          <p:cNvSpPr txBox="1">
            <a:spLocks/>
          </p:cNvSpPr>
          <p:nvPr/>
        </p:nvSpPr>
        <p:spPr>
          <a:xfrm>
            <a:off x="508619" y="259129"/>
            <a:ext cx="8105163" cy="1846935"/>
          </a:xfrm>
          <a:prstGeom prst="rect">
            <a:avLst/>
          </a:prstGeom>
        </p:spPr>
        <p:txBody>
          <a:bodyPr>
            <a:noAutofit/>
          </a:bodyPr>
          <a:lstStyle>
            <a:lvl1pPr algn="l" defTabSz="457200" rtl="0" eaLnBrk="1" latinLnBrk="0" hangingPunct="1">
              <a:spcBef>
                <a:spcPct val="0"/>
              </a:spcBef>
              <a:buNone/>
              <a:defRPr sz="4000" kern="1200">
                <a:solidFill>
                  <a:schemeClr val="accent2"/>
                </a:solidFill>
                <a:latin typeface="Arial"/>
                <a:ea typeface="+mj-ea"/>
                <a:cs typeface="Arial"/>
              </a:defRPr>
            </a:lvl1pPr>
          </a:lstStyle>
          <a:p>
            <a:pPr algn="ctr"/>
            <a:r>
              <a:rPr lang="en-US" sz="5400" b="1" dirty="0">
                <a:solidFill>
                  <a:srgbClr val="002060"/>
                </a:solidFill>
                <a:latin typeface="+mj-lt"/>
              </a:rPr>
              <a:t>Disability Discrimination &amp; Rights in Air Travel</a:t>
            </a:r>
          </a:p>
        </p:txBody>
      </p:sp>
      <p:cxnSp>
        <p:nvCxnSpPr>
          <p:cNvPr id="11" name="Straight Connector 10">
            <a:extLst>
              <a:ext uri="{FF2B5EF4-FFF2-40B4-BE49-F238E27FC236}">
                <a16:creationId xmlns:a16="http://schemas.microsoft.com/office/drawing/2014/main" id="{3281D480-C73C-27FD-E9AD-89ABC7B2EBB2}"/>
              </a:ext>
            </a:extLst>
          </p:cNvPr>
          <p:cNvCxnSpPr/>
          <p:nvPr/>
        </p:nvCxnSpPr>
        <p:spPr>
          <a:xfrm>
            <a:off x="0" y="167693"/>
            <a:ext cx="9148132" cy="0"/>
          </a:xfrm>
          <a:prstGeom prst="line">
            <a:avLst/>
          </a:prstGeom>
          <a:ln w="31750"/>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6DE82CB1-3412-A946-937C-13DFB89F0F73}"/>
              </a:ext>
            </a:extLst>
          </p:cNvPr>
          <p:cNvCxnSpPr/>
          <p:nvPr/>
        </p:nvCxnSpPr>
        <p:spPr>
          <a:xfrm>
            <a:off x="-21596" y="2003016"/>
            <a:ext cx="9148132" cy="0"/>
          </a:xfrm>
          <a:prstGeom prst="line">
            <a:avLst/>
          </a:prstGeom>
          <a:ln w="31750"/>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18952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childTnLst>
                                    <p:set>
                                      <p:cBhvr>
                                        <p:cTn id="6" dur="1" fill="hold">
                                          <p:stCondLst>
                                            <p:cond delay="0"/>
                                          </p:stCondLst>
                                        </p:cTn>
                                        <p:tgtEl>
                                          <p:spTgt spid="40"/>
                                        </p:tgtEl>
                                        <p:attrNameLst>
                                          <p:attrName>style.visibility</p:attrName>
                                        </p:attrNameLst>
                                      </p:cBhvr>
                                      <p:to>
                                        <p:strVal val="visible"/>
                                      </p:to>
                                    </p:set>
                                    <p:animEffect transition="in" filter="fade">
                                      <p:cBhvr>
                                        <p:cTn id="7" dur="500"/>
                                        <p:tgtEl>
                                          <p:spTgt spid="40"/>
                                        </p:tgtEl>
                                      </p:cBhvr>
                                    </p:animEffect>
                                  </p:childTnLst>
                                </p:cTn>
                              </p:par>
                              <p:par>
                                <p:cTn id="8" presetID="10" presetClass="entr" presetSubtype="0" fill="hold" grpId="0" nodeType="withEffect">
                                  <p:stCondLst>
                                    <p:cond delay="500"/>
                                  </p:stCondLst>
                                  <p:childTnLst>
                                    <p:set>
                                      <p:cBhvr>
                                        <p:cTn id="9" dur="1" fill="hold">
                                          <p:stCondLst>
                                            <p:cond delay="0"/>
                                          </p:stCondLst>
                                        </p:cTn>
                                        <p:tgtEl>
                                          <p:spTgt spid="41"/>
                                        </p:tgtEl>
                                        <p:attrNameLst>
                                          <p:attrName>style.visibility</p:attrName>
                                        </p:attrNameLst>
                                      </p:cBhvr>
                                      <p:to>
                                        <p:strVal val="visible"/>
                                      </p:to>
                                    </p:set>
                                    <p:animEffect transition="in" filter="fade">
                                      <p:cBhvr>
                                        <p:cTn id="10"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P spid="4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6A69C1-D8EE-7845-8354-F5734F086E55}"/>
              </a:ext>
            </a:extLst>
          </p:cNvPr>
          <p:cNvSpPr>
            <a:spLocks noGrp="1"/>
          </p:cNvSpPr>
          <p:nvPr>
            <p:ph idx="1"/>
          </p:nvPr>
        </p:nvSpPr>
        <p:spPr/>
        <p:txBody>
          <a:bodyPr/>
          <a:lstStyle/>
          <a:p>
            <a:r>
              <a:rPr lang="en-US" dirty="0"/>
              <a:t>ACAA requirements for wheelchair and scooter stowage</a:t>
            </a:r>
          </a:p>
          <a:p>
            <a:r>
              <a:rPr lang="en-US" dirty="0"/>
              <a:t>Wheelchair and scooter users must surrender any device that cannot be placed in the cabin for stowage in the cargo hold</a:t>
            </a:r>
          </a:p>
          <a:p>
            <a:r>
              <a:rPr lang="en-US" dirty="0"/>
              <a:t>Between 2019-2021, nearly 21,000 wheelchairs and scooters were lost, delayed, or damaged</a:t>
            </a:r>
          </a:p>
        </p:txBody>
      </p:sp>
      <p:sp>
        <p:nvSpPr>
          <p:cNvPr id="3" name="Title 2">
            <a:extLst>
              <a:ext uri="{FF2B5EF4-FFF2-40B4-BE49-F238E27FC236}">
                <a16:creationId xmlns:a16="http://schemas.microsoft.com/office/drawing/2014/main" id="{8608F304-2C3A-7346-AFF3-A921E69CE45C}"/>
              </a:ext>
            </a:extLst>
          </p:cNvPr>
          <p:cNvSpPr>
            <a:spLocks noGrp="1"/>
          </p:cNvSpPr>
          <p:nvPr>
            <p:ph type="title"/>
          </p:nvPr>
        </p:nvSpPr>
        <p:spPr/>
        <p:txBody>
          <a:bodyPr/>
          <a:lstStyle/>
          <a:p>
            <a:r>
              <a:rPr lang="en-US" dirty="0"/>
              <a:t>Stowage of Wheelchairs and Scooters</a:t>
            </a:r>
          </a:p>
        </p:txBody>
      </p:sp>
    </p:spTree>
    <p:extLst>
      <p:ext uri="{BB962C8B-B14F-4D97-AF65-F5344CB8AC3E}">
        <p14:creationId xmlns:p14="http://schemas.microsoft.com/office/powerpoint/2010/main" val="18048327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6A69C1-D8EE-7845-8354-F5734F086E55}"/>
              </a:ext>
            </a:extLst>
          </p:cNvPr>
          <p:cNvSpPr>
            <a:spLocks noGrp="1"/>
          </p:cNvSpPr>
          <p:nvPr>
            <p:ph idx="1"/>
          </p:nvPr>
        </p:nvSpPr>
        <p:spPr/>
        <p:txBody>
          <a:bodyPr>
            <a:normAutofit/>
          </a:bodyPr>
          <a:lstStyle/>
          <a:p>
            <a:r>
              <a:rPr lang="en-US" dirty="0"/>
              <a:t>In September 2021, the Transportation Research Board released a study on the feasibility of flying in a wheelchair. </a:t>
            </a:r>
          </a:p>
          <a:p>
            <a:r>
              <a:rPr lang="en-US" dirty="0"/>
              <a:t>No issues were identified “that seem likely to present design and engineering challenges so formidable that they call into question the technical feasibility of an in-cabin wheelchair securement system and the value of exploring the concept further.” </a:t>
            </a:r>
          </a:p>
          <a:p>
            <a:r>
              <a:rPr lang="en-US" dirty="0"/>
              <a:t>The report identified areas for further study. </a:t>
            </a:r>
          </a:p>
        </p:txBody>
      </p:sp>
      <p:sp>
        <p:nvSpPr>
          <p:cNvPr id="3" name="Title 2">
            <a:extLst>
              <a:ext uri="{FF2B5EF4-FFF2-40B4-BE49-F238E27FC236}">
                <a16:creationId xmlns:a16="http://schemas.microsoft.com/office/drawing/2014/main" id="{8608F304-2C3A-7346-AFF3-A921E69CE45C}"/>
              </a:ext>
            </a:extLst>
          </p:cNvPr>
          <p:cNvSpPr>
            <a:spLocks noGrp="1"/>
          </p:cNvSpPr>
          <p:nvPr>
            <p:ph type="title"/>
          </p:nvPr>
        </p:nvSpPr>
        <p:spPr/>
        <p:txBody>
          <a:bodyPr/>
          <a:lstStyle/>
          <a:p>
            <a:r>
              <a:rPr lang="en-US" dirty="0"/>
              <a:t>Study on In-Cabin Wheelchair Restraints</a:t>
            </a:r>
          </a:p>
        </p:txBody>
      </p:sp>
    </p:spTree>
    <p:extLst>
      <p:ext uri="{BB962C8B-B14F-4D97-AF65-F5344CB8AC3E}">
        <p14:creationId xmlns:p14="http://schemas.microsoft.com/office/powerpoint/2010/main" val="3908984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6A69C1-D8EE-7845-8354-F5734F086E55}"/>
              </a:ext>
            </a:extLst>
          </p:cNvPr>
          <p:cNvSpPr>
            <a:spLocks noGrp="1"/>
          </p:cNvSpPr>
          <p:nvPr>
            <p:ph idx="1"/>
          </p:nvPr>
        </p:nvSpPr>
        <p:spPr>
          <a:xfrm>
            <a:off x="457200" y="1485900"/>
            <a:ext cx="8229600" cy="4286249"/>
          </a:xfrm>
        </p:spPr>
        <p:txBody>
          <a:bodyPr>
            <a:normAutofit fontScale="85000" lnSpcReduction="10000"/>
          </a:bodyPr>
          <a:lstStyle/>
          <a:p>
            <a:r>
              <a:rPr lang="en-US" dirty="0"/>
              <a:t>Prior to </a:t>
            </a:r>
            <a:r>
              <a:rPr lang="en-US" i="1" dirty="0"/>
              <a:t>Alexander v. Sandoval</a:t>
            </a:r>
            <a:r>
              <a:rPr lang="en-US" dirty="0"/>
              <a:t>, 532 U.S. 275 (2001), the 5th, 8th, and 9th Circuit Courts recognized a private right of action under the ACAA.</a:t>
            </a:r>
          </a:p>
          <a:p>
            <a:r>
              <a:rPr lang="en-US" dirty="0"/>
              <a:t>Since then, the 2nd, 5th, 9th, 10th, 11th, and D.C. Circuit Courts have ruled there is no private right of action. The 1st, 3rd, 4th, and 6th Circuit Courts have not determined whether there is a private right of action post-Sandoval, but district courts under their jurisdiction have held that there is not. No action in the 7th Circuit. </a:t>
            </a:r>
          </a:p>
          <a:p>
            <a:r>
              <a:rPr lang="en-US" dirty="0"/>
              <a:t>In February 2020, the American Bar Association issued a resolution urging Congress to amend the ACAA to establish a private right of action and provide equitable and legal relief. </a:t>
            </a:r>
          </a:p>
          <a:p>
            <a:endParaRPr lang="en-US" dirty="0"/>
          </a:p>
        </p:txBody>
      </p:sp>
      <p:sp>
        <p:nvSpPr>
          <p:cNvPr id="3" name="Title 2">
            <a:extLst>
              <a:ext uri="{FF2B5EF4-FFF2-40B4-BE49-F238E27FC236}">
                <a16:creationId xmlns:a16="http://schemas.microsoft.com/office/drawing/2014/main" id="{8608F304-2C3A-7346-AFF3-A921E69CE45C}"/>
              </a:ext>
            </a:extLst>
          </p:cNvPr>
          <p:cNvSpPr>
            <a:spLocks noGrp="1"/>
          </p:cNvSpPr>
          <p:nvPr>
            <p:ph type="title"/>
          </p:nvPr>
        </p:nvSpPr>
        <p:spPr/>
        <p:txBody>
          <a:bodyPr/>
          <a:lstStyle/>
          <a:p>
            <a:r>
              <a:rPr lang="en-US" dirty="0"/>
              <a:t>History of Private Right of Action</a:t>
            </a:r>
          </a:p>
        </p:txBody>
      </p:sp>
    </p:spTree>
    <p:extLst>
      <p:ext uri="{BB962C8B-B14F-4D97-AF65-F5344CB8AC3E}">
        <p14:creationId xmlns:p14="http://schemas.microsoft.com/office/powerpoint/2010/main" val="3316175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D0126E2-6FB0-3A4E-8BEC-FCF51345399B}"/>
              </a:ext>
            </a:extLst>
          </p:cNvPr>
          <p:cNvSpPr>
            <a:spLocks noGrp="1"/>
          </p:cNvSpPr>
          <p:nvPr>
            <p:ph idx="1"/>
          </p:nvPr>
        </p:nvSpPr>
        <p:spPr/>
        <p:txBody>
          <a:bodyPr>
            <a:normAutofit fontScale="92500"/>
          </a:bodyPr>
          <a:lstStyle/>
          <a:p>
            <a:r>
              <a:rPr lang="en-US" dirty="0"/>
              <a:t>Requires DOT to assess civil penalties for ACAA violations &amp; refer patterns of discrimination to DOJ</a:t>
            </a:r>
          </a:p>
          <a:p>
            <a:pPr lvl="0"/>
            <a:r>
              <a:rPr lang="en-US" dirty="0"/>
              <a:t>Establishes a private right of action</a:t>
            </a:r>
          </a:p>
          <a:p>
            <a:r>
              <a:rPr lang="en-US" dirty="0"/>
              <a:t>Requires DOT to formulate standards to address effective boarding/deplaning, IFEs and PAs, lavatories, seating accommodations, and stowage for assistive devices</a:t>
            </a:r>
          </a:p>
          <a:p>
            <a:r>
              <a:rPr lang="en-US" dirty="0"/>
              <a:t>Carriers must comply 5 years after finalized standards</a:t>
            </a:r>
          </a:p>
          <a:p>
            <a:r>
              <a:rPr lang="en-US" dirty="0"/>
              <a:t>Ensures all covered gates, counters, ticketing areas, and customer services desks are accessible</a:t>
            </a:r>
          </a:p>
        </p:txBody>
      </p:sp>
      <p:sp>
        <p:nvSpPr>
          <p:cNvPr id="3" name="Title 2">
            <a:extLst>
              <a:ext uri="{FF2B5EF4-FFF2-40B4-BE49-F238E27FC236}">
                <a16:creationId xmlns:a16="http://schemas.microsoft.com/office/drawing/2014/main" id="{9A93AFB3-DD7F-EB46-B45A-43FAC9960307}"/>
              </a:ext>
            </a:extLst>
          </p:cNvPr>
          <p:cNvSpPr>
            <a:spLocks noGrp="1"/>
          </p:cNvSpPr>
          <p:nvPr>
            <p:ph type="title"/>
          </p:nvPr>
        </p:nvSpPr>
        <p:spPr/>
        <p:txBody>
          <a:bodyPr/>
          <a:lstStyle/>
          <a:p>
            <a:r>
              <a:rPr lang="en-US" dirty="0"/>
              <a:t>Air Carrier Access Amendments Act</a:t>
            </a:r>
            <a:br>
              <a:rPr lang="en-US" dirty="0"/>
            </a:br>
            <a:r>
              <a:rPr lang="en-US" dirty="0"/>
              <a:t>S. 545/ H.R. 1267</a:t>
            </a:r>
          </a:p>
        </p:txBody>
      </p:sp>
    </p:spTree>
    <p:extLst>
      <p:ext uri="{BB962C8B-B14F-4D97-AF65-F5344CB8AC3E}">
        <p14:creationId xmlns:p14="http://schemas.microsoft.com/office/powerpoint/2010/main" val="2256310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03CB64E-CAF4-4948-A9B7-55CC6F5CE934}"/>
              </a:ext>
            </a:extLst>
          </p:cNvPr>
          <p:cNvSpPr>
            <a:spLocks noGrp="1"/>
          </p:cNvSpPr>
          <p:nvPr>
            <p:ph idx="1"/>
          </p:nvPr>
        </p:nvSpPr>
        <p:spPr>
          <a:xfrm>
            <a:off x="457200" y="1555668"/>
            <a:ext cx="8508670" cy="4453245"/>
          </a:xfrm>
        </p:spPr>
        <p:txBody>
          <a:bodyPr>
            <a:normAutofit fontScale="85000" lnSpcReduction="20000"/>
          </a:bodyPr>
          <a:lstStyle/>
          <a:p>
            <a:r>
              <a:rPr lang="en-US" dirty="0"/>
              <a:t>The current FAA authorization expires on September 30, 2023. </a:t>
            </a:r>
          </a:p>
          <a:p>
            <a:r>
              <a:rPr lang="en-US" dirty="0"/>
              <a:t>Congress will either extend the current authorization or pass a new authorization. </a:t>
            </a:r>
          </a:p>
          <a:p>
            <a:r>
              <a:rPr lang="en-US" dirty="0"/>
              <a:t>The reauthorization is typically seen as a key “vehicle” for moving air travel legislation.</a:t>
            </a:r>
          </a:p>
          <a:p>
            <a:pPr lvl="1"/>
            <a:r>
              <a:rPr lang="en-US" dirty="0"/>
              <a:t>ACAAA</a:t>
            </a:r>
          </a:p>
          <a:p>
            <a:pPr lvl="1"/>
            <a:r>
              <a:rPr lang="en-US" dirty="0"/>
              <a:t>Emergency Vacating of Aircraft Cabin (EVAC) Act</a:t>
            </a:r>
          </a:p>
          <a:p>
            <a:pPr lvl="1"/>
            <a:r>
              <a:rPr lang="en-US" dirty="0"/>
              <a:t>Prioritizing Accountability and Accessibility for Aviation Consumers Act</a:t>
            </a:r>
          </a:p>
          <a:p>
            <a:pPr lvl="1"/>
            <a:r>
              <a:rPr lang="en-US" dirty="0"/>
              <a:t>Other disability-focused legislation </a:t>
            </a:r>
          </a:p>
          <a:p>
            <a:r>
              <a:rPr lang="en-US" dirty="0"/>
              <a:t>The House Transportation and Infrastructure Chairman has called for a draft of the reauthorization by July. </a:t>
            </a:r>
          </a:p>
          <a:p>
            <a:pPr marL="457200" lvl="1" indent="0">
              <a:buNone/>
            </a:pPr>
            <a:endParaRPr lang="en-US" dirty="0">
              <a:highlight>
                <a:srgbClr val="FFFF00"/>
              </a:highlight>
            </a:endParaRPr>
          </a:p>
        </p:txBody>
      </p:sp>
      <p:sp>
        <p:nvSpPr>
          <p:cNvPr id="3" name="Title 2">
            <a:extLst>
              <a:ext uri="{FF2B5EF4-FFF2-40B4-BE49-F238E27FC236}">
                <a16:creationId xmlns:a16="http://schemas.microsoft.com/office/drawing/2014/main" id="{EFE3264A-6B8A-044C-A8E4-50F4DBCB4D5E}"/>
              </a:ext>
            </a:extLst>
          </p:cNvPr>
          <p:cNvSpPr>
            <a:spLocks noGrp="1"/>
          </p:cNvSpPr>
          <p:nvPr>
            <p:ph type="title"/>
          </p:nvPr>
        </p:nvSpPr>
        <p:spPr/>
        <p:txBody>
          <a:bodyPr/>
          <a:lstStyle/>
          <a:p>
            <a:r>
              <a:rPr lang="en-US" dirty="0"/>
              <a:t>2023 FAA Reauthorization</a:t>
            </a:r>
          </a:p>
        </p:txBody>
      </p:sp>
    </p:spTree>
    <p:extLst>
      <p:ext uri="{BB962C8B-B14F-4D97-AF65-F5344CB8AC3E}">
        <p14:creationId xmlns:p14="http://schemas.microsoft.com/office/powerpoint/2010/main" val="25990074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0066F3-3B55-D943-A0D8-3B05C7A332D7}"/>
              </a:ext>
            </a:extLst>
          </p:cNvPr>
          <p:cNvSpPr>
            <a:spLocks noGrp="1"/>
          </p:cNvSpPr>
          <p:nvPr>
            <p:ph idx="1"/>
          </p:nvPr>
        </p:nvSpPr>
        <p:spPr/>
        <p:txBody>
          <a:bodyPr>
            <a:normAutofit/>
          </a:bodyPr>
          <a:lstStyle/>
          <a:p>
            <a:r>
              <a:rPr lang="en-US" dirty="0"/>
              <a:t>Final rule on accessible lavatories on single-aisle aircraft</a:t>
            </a:r>
          </a:p>
          <a:p>
            <a:r>
              <a:rPr lang="en-US" dirty="0"/>
              <a:t>Notice of proposed rulemaking on ensuring safe accommodations for wheelchair users</a:t>
            </a:r>
          </a:p>
          <a:p>
            <a:r>
              <a:rPr lang="en-US" dirty="0"/>
              <a:t>Future action on in-cabin wheelchair restraint systems</a:t>
            </a:r>
          </a:p>
          <a:p>
            <a:endParaRPr lang="en-US" dirty="0"/>
          </a:p>
        </p:txBody>
      </p:sp>
      <p:sp>
        <p:nvSpPr>
          <p:cNvPr id="3" name="Title 2">
            <a:extLst>
              <a:ext uri="{FF2B5EF4-FFF2-40B4-BE49-F238E27FC236}">
                <a16:creationId xmlns:a16="http://schemas.microsoft.com/office/drawing/2014/main" id="{EB490AB7-CD4E-C94D-BFC6-B0F500D72177}"/>
              </a:ext>
            </a:extLst>
          </p:cNvPr>
          <p:cNvSpPr>
            <a:spLocks noGrp="1"/>
          </p:cNvSpPr>
          <p:nvPr>
            <p:ph type="title"/>
          </p:nvPr>
        </p:nvSpPr>
        <p:spPr/>
        <p:txBody>
          <a:bodyPr/>
          <a:lstStyle/>
          <a:p>
            <a:r>
              <a:rPr lang="en-US" dirty="0"/>
              <a:t>Pending Regulatory Action</a:t>
            </a:r>
          </a:p>
        </p:txBody>
      </p:sp>
    </p:spTree>
    <p:extLst>
      <p:ext uri="{BB962C8B-B14F-4D97-AF65-F5344CB8AC3E}">
        <p14:creationId xmlns:p14="http://schemas.microsoft.com/office/powerpoint/2010/main" val="11760991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84366B1-D08B-3943-83BD-57418CAACAFD}"/>
              </a:ext>
            </a:extLst>
          </p:cNvPr>
          <p:cNvSpPr>
            <a:spLocks noGrp="1"/>
          </p:cNvSpPr>
          <p:nvPr>
            <p:ph idx="1"/>
          </p:nvPr>
        </p:nvSpPr>
        <p:spPr/>
        <p:txBody>
          <a:bodyPr/>
          <a:lstStyle/>
          <a:p>
            <a:pPr marL="457200" lvl="1" indent="0" algn="ctr">
              <a:buNone/>
            </a:pPr>
            <a:endParaRPr lang="en-US" sz="6600" b="1" dirty="0">
              <a:solidFill>
                <a:schemeClr val="tx1"/>
              </a:solidFill>
            </a:endParaRPr>
          </a:p>
          <a:p>
            <a:pPr marL="457200" lvl="1" indent="0" algn="ctr">
              <a:buNone/>
            </a:pPr>
            <a:r>
              <a:rPr lang="en-US" sz="6600" b="1" dirty="0">
                <a:solidFill>
                  <a:srgbClr val="777778"/>
                </a:solidFill>
              </a:rPr>
              <a:t>Questions?</a:t>
            </a:r>
          </a:p>
        </p:txBody>
      </p:sp>
    </p:spTree>
    <p:extLst>
      <p:ext uri="{BB962C8B-B14F-4D97-AF65-F5344CB8AC3E}">
        <p14:creationId xmlns:p14="http://schemas.microsoft.com/office/powerpoint/2010/main" val="1788013857"/>
      </p:ext>
    </p:extLst>
  </p:cSld>
  <p:clrMapOvr>
    <a:masterClrMapping/>
  </p:clrMapOvr>
  <p:transition spd="slow">
    <p:wip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7A518B-2845-D947-83C7-F0AD45D19AEC}"/>
              </a:ext>
            </a:extLst>
          </p:cNvPr>
          <p:cNvSpPr>
            <a:spLocks noGrp="1"/>
          </p:cNvSpPr>
          <p:nvPr>
            <p:ph idx="1"/>
          </p:nvPr>
        </p:nvSpPr>
        <p:spPr>
          <a:xfrm>
            <a:off x="457200" y="1600200"/>
            <a:ext cx="8229594" cy="4379385"/>
          </a:xfrm>
        </p:spPr>
        <p:txBody>
          <a:bodyPr>
            <a:normAutofit fontScale="92500" lnSpcReduction="20000"/>
          </a:bodyPr>
          <a:lstStyle/>
          <a:p>
            <a:r>
              <a:rPr lang="en-US" sz="2400" dirty="0"/>
              <a:t>Prohibits discrimination on the basis of disability in air travel</a:t>
            </a:r>
          </a:p>
          <a:p>
            <a:r>
              <a:rPr lang="en-US" sz="2400" dirty="0"/>
              <a:t>Air carriers may not:</a:t>
            </a:r>
          </a:p>
          <a:p>
            <a:pPr lvl="1"/>
            <a:r>
              <a:rPr lang="en-US" sz="2400" dirty="0"/>
              <a:t>Refuse transportation</a:t>
            </a:r>
          </a:p>
          <a:p>
            <a:pPr lvl="1"/>
            <a:r>
              <a:rPr lang="en-US" sz="2400" dirty="0"/>
              <a:t>Require advance notice of travel</a:t>
            </a:r>
          </a:p>
          <a:p>
            <a:pPr lvl="1"/>
            <a:r>
              <a:rPr lang="en-US" sz="2400" dirty="0"/>
              <a:t>Require passenger to fly with companion (few exceptions)</a:t>
            </a:r>
          </a:p>
          <a:p>
            <a:pPr lvl="1"/>
            <a:r>
              <a:rPr lang="en-US" sz="2400" dirty="0"/>
              <a:t>Charge for accommodations</a:t>
            </a:r>
          </a:p>
          <a:p>
            <a:pPr lvl="1"/>
            <a:r>
              <a:rPr lang="en-US" sz="2400" dirty="0"/>
              <a:t>Require passenger to accept special services not requested</a:t>
            </a:r>
          </a:p>
          <a:p>
            <a:r>
              <a:rPr lang="en-US" sz="2400" dirty="0"/>
              <a:t>Air carriers must:</a:t>
            </a:r>
          </a:p>
          <a:p>
            <a:pPr lvl="1"/>
            <a:r>
              <a:rPr lang="en-US" sz="2400" dirty="0"/>
              <a:t>Provide assis­tance with boarding, deplaning, &amp; connections</a:t>
            </a:r>
          </a:p>
          <a:p>
            <a:pPr lvl="1"/>
            <a:r>
              <a:rPr lang="en-US" sz="2400" dirty="0"/>
              <a:t>Train personnel who deal with traveling public to proficiency</a:t>
            </a:r>
          </a:p>
          <a:p>
            <a:pPr lvl="1"/>
            <a:r>
              <a:rPr lang="en-US" sz="2400" dirty="0"/>
              <a:t>Have a specially trained Complaint Resolution Officer</a:t>
            </a:r>
          </a:p>
          <a:p>
            <a:pPr lvl="1"/>
            <a:r>
              <a:rPr lang="en-US" sz="2400" dirty="0"/>
              <a:t>Have an accessible lavatory on twin-aisle aircraft</a:t>
            </a:r>
          </a:p>
          <a:p>
            <a:pPr lvl="1"/>
            <a:endParaRPr lang="en-US" sz="2400" dirty="0"/>
          </a:p>
          <a:p>
            <a:pPr lvl="1"/>
            <a:endParaRPr lang="en-US" sz="2400" dirty="0"/>
          </a:p>
          <a:p>
            <a:pPr lvl="1"/>
            <a:endParaRPr lang="en-US" sz="2400" dirty="0"/>
          </a:p>
          <a:p>
            <a:pPr>
              <a:buFont typeface="Wingdings" panose="05000000000000000000" pitchFamily="2" charset="2"/>
              <a:buChar char="§"/>
            </a:pPr>
            <a:endParaRPr lang="en-US" sz="2400" b="1" dirty="0"/>
          </a:p>
        </p:txBody>
      </p:sp>
      <p:sp>
        <p:nvSpPr>
          <p:cNvPr id="3" name="Title 2">
            <a:extLst>
              <a:ext uri="{FF2B5EF4-FFF2-40B4-BE49-F238E27FC236}">
                <a16:creationId xmlns:a16="http://schemas.microsoft.com/office/drawing/2014/main" id="{4CCD5BE0-FB64-2B45-B9FE-2DA1DB75C3F8}"/>
              </a:ext>
            </a:extLst>
          </p:cNvPr>
          <p:cNvSpPr>
            <a:spLocks noGrp="1"/>
          </p:cNvSpPr>
          <p:nvPr>
            <p:ph type="title"/>
          </p:nvPr>
        </p:nvSpPr>
        <p:spPr/>
        <p:txBody>
          <a:bodyPr/>
          <a:lstStyle/>
          <a:p>
            <a:pPr algn="ctr"/>
            <a:r>
              <a:rPr lang="en-US" dirty="0"/>
              <a:t>Air Carrier Access Act (1986) </a:t>
            </a:r>
            <a:endParaRPr lang="en-US" dirty="0">
              <a:solidFill>
                <a:srgbClr val="777778"/>
              </a:solidFill>
              <a:latin typeface="+mj-lt"/>
            </a:endParaRPr>
          </a:p>
        </p:txBody>
      </p:sp>
    </p:spTree>
    <p:extLst>
      <p:ext uri="{BB962C8B-B14F-4D97-AF65-F5344CB8AC3E}">
        <p14:creationId xmlns:p14="http://schemas.microsoft.com/office/powerpoint/2010/main" val="3358785794"/>
      </p:ext>
    </p:extLst>
  </p:cSld>
  <p:clrMapOvr>
    <a:masterClrMapping/>
  </p:clrMapOvr>
  <p:transition spd="slow">
    <p:wip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B3E26B8-831F-4147-B44C-F33D13C400C6}"/>
              </a:ext>
            </a:extLst>
          </p:cNvPr>
          <p:cNvSpPr>
            <a:spLocks noGrp="1"/>
          </p:cNvSpPr>
          <p:nvPr>
            <p:ph idx="1"/>
          </p:nvPr>
        </p:nvSpPr>
        <p:spPr/>
        <p:txBody>
          <a:bodyPr>
            <a:normAutofit fontScale="92500" lnSpcReduction="10000"/>
          </a:bodyPr>
          <a:lstStyle/>
          <a:p>
            <a:r>
              <a:rPr lang="en-US" dirty="0"/>
              <a:t>Right to:</a:t>
            </a:r>
          </a:p>
          <a:p>
            <a:pPr lvl="1"/>
            <a:r>
              <a:rPr lang="en-US" dirty="0"/>
              <a:t>Be treated with dignity and respect</a:t>
            </a:r>
          </a:p>
          <a:p>
            <a:pPr lvl="1"/>
            <a:r>
              <a:rPr lang="en-US" dirty="0"/>
              <a:t>Receive information about services, in an accessible format</a:t>
            </a:r>
          </a:p>
          <a:p>
            <a:pPr lvl="1"/>
            <a:r>
              <a:rPr lang="en-US" dirty="0"/>
              <a:t>Assistance on aircraft and at airports</a:t>
            </a:r>
          </a:p>
          <a:p>
            <a:pPr lvl="1"/>
            <a:r>
              <a:rPr lang="en-US" dirty="0"/>
              <a:t>Travel with an assistive device and service animal</a:t>
            </a:r>
          </a:p>
          <a:p>
            <a:pPr lvl="1"/>
            <a:r>
              <a:rPr lang="en-US" dirty="0"/>
              <a:t>Receive seating accommodations</a:t>
            </a:r>
          </a:p>
          <a:p>
            <a:pPr lvl="1"/>
            <a:r>
              <a:rPr lang="en-US" dirty="0"/>
              <a:t>Accessible aircraft features (when required)</a:t>
            </a:r>
          </a:p>
          <a:p>
            <a:pPr lvl="1"/>
            <a:r>
              <a:rPr lang="en-US" dirty="0"/>
              <a:t>Resolution of a disability-related issue</a:t>
            </a:r>
          </a:p>
        </p:txBody>
      </p:sp>
      <p:sp>
        <p:nvSpPr>
          <p:cNvPr id="3" name="Title 2">
            <a:extLst>
              <a:ext uri="{FF2B5EF4-FFF2-40B4-BE49-F238E27FC236}">
                <a16:creationId xmlns:a16="http://schemas.microsoft.com/office/drawing/2014/main" id="{7FDCF758-B064-8B41-B449-4363E9C92D5F}"/>
              </a:ext>
            </a:extLst>
          </p:cNvPr>
          <p:cNvSpPr>
            <a:spLocks noGrp="1"/>
          </p:cNvSpPr>
          <p:nvPr>
            <p:ph type="title"/>
          </p:nvPr>
        </p:nvSpPr>
        <p:spPr/>
        <p:txBody>
          <a:bodyPr/>
          <a:lstStyle/>
          <a:p>
            <a:pPr algn="ctr"/>
            <a:r>
              <a:rPr lang="en-US" dirty="0"/>
              <a:t>DOT Passenger Bill of Rights (2022)</a:t>
            </a:r>
          </a:p>
        </p:txBody>
      </p:sp>
    </p:spTree>
    <p:extLst>
      <p:ext uri="{BB962C8B-B14F-4D97-AF65-F5344CB8AC3E}">
        <p14:creationId xmlns:p14="http://schemas.microsoft.com/office/powerpoint/2010/main" val="3044675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B4D6678-3004-034D-A787-2546C569934A}"/>
              </a:ext>
            </a:extLst>
          </p:cNvPr>
          <p:cNvSpPr>
            <a:spLocks noGrp="1"/>
          </p:cNvSpPr>
          <p:nvPr>
            <p:ph idx="1"/>
          </p:nvPr>
        </p:nvSpPr>
        <p:spPr/>
        <p:txBody>
          <a:bodyPr>
            <a:normAutofit fontScale="77500" lnSpcReduction="20000"/>
          </a:bodyPr>
          <a:lstStyle/>
          <a:p>
            <a:r>
              <a:rPr lang="en-US" dirty="0"/>
              <a:t>Legal actions</a:t>
            </a:r>
          </a:p>
          <a:p>
            <a:pPr lvl="1"/>
            <a:r>
              <a:rPr lang="en-US" dirty="0"/>
              <a:t>ACAA complaints – no private right of action</a:t>
            </a:r>
          </a:p>
          <a:p>
            <a:pPr lvl="1"/>
            <a:r>
              <a:rPr lang="en-US" dirty="0"/>
              <a:t>State law claims for carrier’s actions </a:t>
            </a:r>
          </a:p>
          <a:p>
            <a:r>
              <a:rPr lang="en-US" dirty="0"/>
              <a:t>Informal complaints</a:t>
            </a:r>
          </a:p>
          <a:p>
            <a:pPr lvl="1"/>
            <a:r>
              <a:rPr lang="en-US" dirty="0"/>
              <a:t>File directly with carrier and/or DOT (via mail or online)</a:t>
            </a:r>
          </a:p>
          <a:p>
            <a:pPr lvl="1"/>
            <a:r>
              <a:rPr lang="en-US" dirty="0"/>
              <a:t>For DOT complaints, carrier must respond within 30 days</a:t>
            </a:r>
          </a:p>
          <a:p>
            <a:pPr lvl="1"/>
            <a:r>
              <a:rPr lang="en-US" dirty="0"/>
              <a:t>Complaints are not public, but counted in quarterly statistics</a:t>
            </a:r>
          </a:p>
          <a:p>
            <a:r>
              <a:rPr lang="en-US" dirty="0"/>
              <a:t>Formal complaints</a:t>
            </a:r>
          </a:p>
          <a:p>
            <a:pPr lvl="1"/>
            <a:r>
              <a:rPr lang="en-US" dirty="0"/>
              <a:t>Public on </a:t>
            </a:r>
            <a:r>
              <a:rPr lang="en-US" dirty="0">
                <a:hlinkClick r:id="rId2"/>
              </a:rPr>
              <a:t>www.regulations.gov</a:t>
            </a:r>
            <a:endParaRPr lang="en-US" dirty="0"/>
          </a:p>
          <a:p>
            <a:pPr lvl="1"/>
            <a:r>
              <a:rPr lang="en-US" dirty="0"/>
              <a:t>Carrier has opportunity to respond</a:t>
            </a:r>
          </a:p>
          <a:p>
            <a:pPr lvl="1"/>
            <a:r>
              <a:rPr lang="en-US" dirty="0"/>
              <a:t>DOT investigation, possible fines, and enforcement actions</a:t>
            </a:r>
          </a:p>
          <a:p>
            <a:r>
              <a:rPr lang="en-US" dirty="0"/>
              <a:t>PVA v. American Airlines</a:t>
            </a:r>
          </a:p>
        </p:txBody>
      </p:sp>
      <p:sp>
        <p:nvSpPr>
          <p:cNvPr id="3" name="Title 2">
            <a:extLst>
              <a:ext uri="{FF2B5EF4-FFF2-40B4-BE49-F238E27FC236}">
                <a16:creationId xmlns:a16="http://schemas.microsoft.com/office/drawing/2014/main" id="{F95195D5-830C-1D49-96AB-0D105DE28E84}"/>
              </a:ext>
            </a:extLst>
          </p:cNvPr>
          <p:cNvSpPr>
            <a:spLocks noGrp="1"/>
          </p:cNvSpPr>
          <p:nvPr>
            <p:ph type="title"/>
          </p:nvPr>
        </p:nvSpPr>
        <p:spPr/>
        <p:txBody>
          <a:bodyPr/>
          <a:lstStyle/>
          <a:p>
            <a:r>
              <a:rPr lang="en-US" dirty="0"/>
              <a:t>Filing Air Travel Complaints</a:t>
            </a:r>
          </a:p>
        </p:txBody>
      </p:sp>
    </p:spTree>
    <p:extLst>
      <p:ext uri="{BB962C8B-B14F-4D97-AF65-F5344CB8AC3E}">
        <p14:creationId xmlns:p14="http://schemas.microsoft.com/office/powerpoint/2010/main" val="886734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402039B-CEA8-C947-976D-FB5FCF1FFCD1}"/>
              </a:ext>
            </a:extLst>
          </p:cNvPr>
          <p:cNvSpPr>
            <a:spLocks noGrp="1"/>
          </p:cNvSpPr>
          <p:nvPr>
            <p:ph idx="1"/>
          </p:nvPr>
        </p:nvSpPr>
        <p:spPr/>
        <p:txBody>
          <a:bodyPr>
            <a:normAutofit fontScale="92500" lnSpcReduction="10000"/>
          </a:bodyPr>
          <a:lstStyle/>
          <a:p>
            <a:r>
              <a:rPr lang="en-US" b="0" i="0" dirty="0">
                <a:solidFill>
                  <a:srgbClr val="242424"/>
                </a:solidFill>
                <a:effectLst/>
                <a:latin typeface="Segoe UI" panose="020B0502040204020203" pitchFamily="34" charset="0"/>
              </a:rPr>
              <a:t>The ACAA currently only mandates that safety videos be captioned</a:t>
            </a:r>
          </a:p>
          <a:p>
            <a:r>
              <a:rPr lang="en-US" b="0" i="0" dirty="0">
                <a:solidFill>
                  <a:srgbClr val="242424"/>
                </a:solidFill>
                <a:effectLst/>
                <a:latin typeface="Segoe UI" panose="020B0502040204020203" pitchFamily="34" charset="0"/>
              </a:rPr>
              <a:t>There is a lack of closed captioning for in-flight entertainment (IFE) and public announcements (PAs)</a:t>
            </a:r>
          </a:p>
          <a:p>
            <a:r>
              <a:rPr lang="en-US" dirty="0">
                <a:solidFill>
                  <a:srgbClr val="242424"/>
                </a:solidFill>
                <a:latin typeface="Segoe UI" panose="020B0502040204020203" pitchFamily="34" charset="0"/>
              </a:rPr>
              <a:t>Although carriers have provided IFE for decades, it remains inaccessible for Deaf/hard of hearing passengers who</a:t>
            </a:r>
            <a:r>
              <a:rPr lang="en-US" b="0" i="0" dirty="0">
                <a:solidFill>
                  <a:srgbClr val="242424"/>
                </a:solidFill>
                <a:effectLst/>
                <a:latin typeface="Segoe UI" panose="020B0502040204020203" pitchFamily="34" charset="0"/>
              </a:rPr>
              <a:t> are entitled to the same enjoyment as hearing passenger</a:t>
            </a:r>
          </a:p>
          <a:p>
            <a:r>
              <a:rPr lang="en-US" b="0" i="0" dirty="0">
                <a:solidFill>
                  <a:srgbClr val="242424"/>
                </a:solidFill>
                <a:effectLst/>
                <a:latin typeface="Segoe UI" panose="020B0502040204020203" pitchFamily="34" charset="0"/>
              </a:rPr>
              <a:t>Despite being a modern form of travel, carriers are essentially the last frontier of uncaptioned videos</a:t>
            </a:r>
          </a:p>
          <a:p>
            <a:endParaRPr lang="en-US" dirty="0"/>
          </a:p>
        </p:txBody>
      </p:sp>
      <p:sp>
        <p:nvSpPr>
          <p:cNvPr id="3" name="Title 2">
            <a:extLst>
              <a:ext uri="{FF2B5EF4-FFF2-40B4-BE49-F238E27FC236}">
                <a16:creationId xmlns:a16="http://schemas.microsoft.com/office/drawing/2014/main" id="{A38C2C7E-8175-E740-B521-CFB138F90F93}"/>
              </a:ext>
            </a:extLst>
          </p:cNvPr>
          <p:cNvSpPr>
            <a:spLocks noGrp="1"/>
          </p:cNvSpPr>
          <p:nvPr>
            <p:ph type="title"/>
          </p:nvPr>
        </p:nvSpPr>
        <p:spPr/>
        <p:txBody>
          <a:bodyPr/>
          <a:lstStyle/>
          <a:p>
            <a:r>
              <a:rPr lang="en-US" dirty="0"/>
              <a:t>Air Carriers &amp; Effective Communication</a:t>
            </a:r>
          </a:p>
        </p:txBody>
      </p:sp>
    </p:spTree>
    <p:extLst>
      <p:ext uri="{BB962C8B-B14F-4D97-AF65-F5344CB8AC3E}">
        <p14:creationId xmlns:p14="http://schemas.microsoft.com/office/powerpoint/2010/main" val="193069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6587FD0-D002-E447-976A-6650A12DF6B3}"/>
              </a:ext>
            </a:extLst>
          </p:cNvPr>
          <p:cNvSpPr>
            <a:spLocks noGrp="1"/>
          </p:cNvSpPr>
          <p:nvPr>
            <p:ph idx="1"/>
          </p:nvPr>
        </p:nvSpPr>
        <p:spPr/>
        <p:txBody>
          <a:bodyPr>
            <a:normAutofit/>
          </a:bodyPr>
          <a:lstStyle/>
          <a:p>
            <a:r>
              <a:rPr lang="en-US" b="0" i="0" dirty="0">
                <a:solidFill>
                  <a:srgbClr val="242424"/>
                </a:solidFill>
                <a:effectLst/>
                <a:latin typeface="Segoe UI" panose="020B0502040204020203" pitchFamily="34" charset="0"/>
              </a:rPr>
              <a:t>In this age of smartphones, tablets, and laptops, captioning is now technically and economically feasible on all forms of displays</a:t>
            </a:r>
          </a:p>
          <a:p>
            <a:r>
              <a:rPr lang="en-US" b="0" i="0" dirty="0">
                <a:solidFill>
                  <a:srgbClr val="242424"/>
                </a:solidFill>
                <a:effectLst/>
                <a:latin typeface="Segoe UI" panose="020B0502040204020203" pitchFamily="34" charset="0"/>
              </a:rPr>
              <a:t>Captioning is now available on nearly every form of Internet video streaming services and nearly every movie in theaters</a:t>
            </a:r>
          </a:p>
          <a:p>
            <a:r>
              <a:rPr lang="en-US" dirty="0">
                <a:solidFill>
                  <a:srgbClr val="242424"/>
                </a:solidFill>
                <a:latin typeface="Segoe UI" panose="020B0502040204020203" pitchFamily="34" charset="0"/>
              </a:rPr>
              <a:t>R</a:t>
            </a:r>
            <a:r>
              <a:rPr lang="en-US" b="0" i="0" dirty="0">
                <a:solidFill>
                  <a:srgbClr val="242424"/>
                </a:solidFill>
                <a:effectLst/>
                <a:latin typeface="Segoe UI" panose="020B0502040204020203" pitchFamily="34" charset="0"/>
              </a:rPr>
              <a:t>eality is that the vast majority, if not all, of the videos shown on IFE are already captioned elsewhere</a:t>
            </a:r>
            <a:endParaRPr lang="en-US" dirty="0"/>
          </a:p>
        </p:txBody>
      </p:sp>
      <p:sp>
        <p:nvSpPr>
          <p:cNvPr id="3" name="Title 2">
            <a:extLst>
              <a:ext uri="{FF2B5EF4-FFF2-40B4-BE49-F238E27FC236}">
                <a16:creationId xmlns:a16="http://schemas.microsoft.com/office/drawing/2014/main" id="{74792A47-D223-554A-A1B9-A2C9FB11B98B}"/>
              </a:ext>
            </a:extLst>
          </p:cNvPr>
          <p:cNvSpPr>
            <a:spLocks noGrp="1"/>
          </p:cNvSpPr>
          <p:nvPr>
            <p:ph type="title"/>
          </p:nvPr>
        </p:nvSpPr>
        <p:spPr/>
        <p:txBody>
          <a:bodyPr/>
          <a:lstStyle/>
          <a:p>
            <a:r>
              <a:rPr lang="en-US" dirty="0"/>
              <a:t>Air Carriers &amp; Effective Communication</a:t>
            </a:r>
          </a:p>
        </p:txBody>
      </p:sp>
    </p:spTree>
    <p:extLst>
      <p:ext uri="{BB962C8B-B14F-4D97-AF65-F5344CB8AC3E}">
        <p14:creationId xmlns:p14="http://schemas.microsoft.com/office/powerpoint/2010/main" val="35061434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EEABDAB-2274-6D4C-936E-6FE01A6E0884}"/>
              </a:ext>
            </a:extLst>
          </p:cNvPr>
          <p:cNvSpPr>
            <a:spLocks noGrp="1"/>
          </p:cNvSpPr>
          <p:nvPr>
            <p:ph idx="1"/>
          </p:nvPr>
        </p:nvSpPr>
        <p:spPr/>
        <p:txBody>
          <a:bodyPr/>
          <a:lstStyle/>
          <a:p>
            <a:r>
              <a:rPr lang="en-US" dirty="0">
                <a:solidFill>
                  <a:srgbClr val="242424"/>
                </a:solidFill>
                <a:latin typeface="Segoe UI" panose="020B0502040204020203" pitchFamily="34" charset="0"/>
              </a:rPr>
              <a:t>F</a:t>
            </a:r>
            <a:r>
              <a:rPr lang="en-US" b="0" i="0" dirty="0">
                <a:solidFill>
                  <a:srgbClr val="242424"/>
                </a:solidFill>
                <a:effectLst/>
                <a:latin typeface="Segoe UI" panose="020B0502040204020203" pitchFamily="34" charset="0"/>
              </a:rPr>
              <a:t>rustration in opening airline IFE, only to find very little or none are captioned</a:t>
            </a:r>
          </a:p>
          <a:p>
            <a:r>
              <a:rPr lang="en-US" dirty="0">
                <a:solidFill>
                  <a:srgbClr val="242424"/>
                </a:solidFill>
                <a:latin typeface="Segoe UI" panose="020B0502040204020203" pitchFamily="34" charset="0"/>
              </a:rPr>
              <a:t>There’s no </a:t>
            </a:r>
            <a:r>
              <a:rPr lang="en-US" b="0" i="0" dirty="0">
                <a:solidFill>
                  <a:srgbClr val="242424"/>
                </a:solidFill>
                <a:effectLst/>
                <a:latin typeface="Segoe UI" panose="020B0502040204020203" pitchFamily="34" charset="0"/>
              </a:rPr>
              <a:t>access to aural-only PAs, which can be dangerous in an air emergency</a:t>
            </a:r>
          </a:p>
          <a:p>
            <a:r>
              <a:rPr lang="en-US" b="0" i="0" dirty="0">
                <a:solidFill>
                  <a:srgbClr val="242424"/>
                </a:solidFill>
                <a:effectLst/>
                <a:latin typeface="Segoe UI" panose="020B0502040204020203" pitchFamily="34" charset="0"/>
              </a:rPr>
              <a:t>Passengers pay the same ticket price as hearing passengers, yet do not receive equitable services</a:t>
            </a:r>
            <a:endParaRPr lang="en-US" dirty="0"/>
          </a:p>
        </p:txBody>
      </p:sp>
      <p:sp>
        <p:nvSpPr>
          <p:cNvPr id="3" name="Title 2">
            <a:extLst>
              <a:ext uri="{FF2B5EF4-FFF2-40B4-BE49-F238E27FC236}">
                <a16:creationId xmlns:a16="http://schemas.microsoft.com/office/drawing/2014/main" id="{A64AC088-00E0-AC4E-B14F-4D7E7A22966C}"/>
              </a:ext>
            </a:extLst>
          </p:cNvPr>
          <p:cNvSpPr>
            <a:spLocks noGrp="1"/>
          </p:cNvSpPr>
          <p:nvPr>
            <p:ph type="title"/>
          </p:nvPr>
        </p:nvSpPr>
        <p:spPr/>
        <p:txBody>
          <a:bodyPr/>
          <a:lstStyle/>
          <a:p>
            <a:r>
              <a:rPr lang="en-US" dirty="0"/>
              <a:t>Air Carriers &amp; Effective Communication</a:t>
            </a:r>
          </a:p>
        </p:txBody>
      </p:sp>
    </p:spTree>
    <p:extLst>
      <p:ext uri="{BB962C8B-B14F-4D97-AF65-F5344CB8AC3E}">
        <p14:creationId xmlns:p14="http://schemas.microsoft.com/office/powerpoint/2010/main" val="958729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556B912-0713-DE4D-953A-469C286B5CF5}"/>
              </a:ext>
            </a:extLst>
          </p:cNvPr>
          <p:cNvSpPr>
            <a:spLocks noGrp="1"/>
          </p:cNvSpPr>
          <p:nvPr>
            <p:ph idx="1"/>
          </p:nvPr>
        </p:nvSpPr>
        <p:spPr/>
        <p:txBody>
          <a:bodyPr vert="horz" lIns="91440" tIns="45720" rIns="91440" bIns="45720" rtlCol="0" anchor="t">
            <a:normAutofit fontScale="85000" lnSpcReduction="20000"/>
          </a:bodyPr>
          <a:lstStyle/>
          <a:p>
            <a:r>
              <a:rPr lang="en-US" dirty="0"/>
              <a:t>2016 DOT negotiated rulemaking:</a:t>
            </a:r>
          </a:p>
          <a:p>
            <a:pPr lvl="1"/>
            <a:r>
              <a:rPr lang="en-US" dirty="0"/>
              <a:t>New IFE systems must support closed captions and audio descriptions</a:t>
            </a:r>
          </a:p>
          <a:p>
            <a:pPr lvl="1"/>
            <a:r>
              <a:rPr lang="en-US" dirty="0"/>
              <a:t>If aircraft has inaccessible seatback IFE, must provide an alternative personal entertainment device (PED) with accessible comparable video content</a:t>
            </a:r>
          </a:p>
          <a:p>
            <a:pPr lvl="1"/>
            <a:r>
              <a:rPr lang="en-US" dirty="0"/>
              <a:t>Carriers must request and obtain 100% closed-captioned and audio-described of covered IFE from video content providers</a:t>
            </a:r>
          </a:p>
          <a:p>
            <a:r>
              <a:rPr lang="en-US" b="0" dirty="0">
                <a:solidFill>
                  <a:srgbClr val="242424"/>
                </a:solidFill>
                <a:effectLst/>
                <a:latin typeface="Segoe UI"/>
              </a:rPr>
              <a:t>Airline Information and Entertainment Access </a:t>
            </a:r>
            <a:r>
              <a:rPr lang="en-US" dirty="0">
                <a:solidFill>
                  <a:srgbClr val="242424"/>
                </a:solidFill>
                <a:latin typeface="Segoe UI"/>
              </a:rPr>
              <a:t>Act</a:t>
            </a:r>
          </a:p>
          <a:p>
            <a:pPr lvl="1"/>
            <a:r>
              <a:rPr lang="en-US" dirty="0">
                <a:ea typeface="+mn-lt"/>
                <a:cs typeface="+mn-lt"/>
              </a:rPr>
              <a:t>Introduced in 2021 in 117th Congress</a:t>
            </a:r>
            <a:endParaRPr lang="en-US" dirty="0">
              <a:ea typeface="+mn-lt"/>
            </a:endParaRPr>
          </a:p>
          <a:p>
            <a:pPr lvl="1"/>
            <a:r>
              <a:rPr lang="en-US" dirty="0">
                <a:ea typeface="+mn-lt"/>
                <a:cs typeface="+mn-lt"/>
              </a:rPr>
              <a:t>Will be re-introduced in 118th in FAA Reauthorization</a:t>
            </a:r>
            <a:endParaRPr lang="en-US" dirty="0">
              <a:ea typeface="Calibri"/>
            </a:endParaRPr>
          </a:p>
          <a:p>
            <a:endParaRPr lang="en-US" dirty="0">
              <a:solidFill>
                <a:srgbClr val="242424"/>
              </a:solidFill>
              <a:latin typeface="Segoe UI"/>
            </a:endParaRPr>
          </a:p>
          <a:p>
            <a:pPr lvl="1"/>
            <a:endParaRPr lang="en-US" dirty="0">
              <a:ea typeface="Calibri"/>
            </a:endParaRPr>
          </a:p>
        </p:txBody>
      </p:sp>
      <p:sp>
        <p:nvSpPr>
          <p:cNvPr id="3" name="Title 2">
            <a:extLst>
              <a:ext uri="{FF2B5EF4-FFF2-40B4-BE49-F238E27FC236}">
                <a16:creationId xmlns:a16="http://schemas.microsoft.com/office/drawing/2014/main" id="{023D166D-F68B-1447-B02E-0CE1F622ADCD}"/>
              </a:ext>
            </a:extLst>
          </p:cNvPr>
          <p:cNvSpPr>
            <a:spLocks noGrp="1"/>
          </p:cNvSpPr>
          <p:nvPr>
            <p:ph type="title"/>
          </p:nvPr>
        </p:nvSpPr>
        <p:spPr/>
        <p:txBody>
          <a:bodyPr/>
          <a:lstStyle/>
          <a:p>
            <a:r>
              <a:rPr lang="en-US" dirty="0"/>
              <a:t>Air Carriers &amp; Effective Communication</a:t>
            </a:r>
          </a:p>
        </p:txBody>
      </p:sp>
    </p:spTree>
    <p:extLst>
      <p:ext uri="{BB962C8B-B14F-4D97-AF65-F5344CB8AC3E}">
        <p14:creationId xmlns:p14="http://schemas.microsoft.com/office/powerpoint/2010/main" val="2799295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F6A69C1-D8EE-7845-8354-F5734F086E55}"/>
              </a:ext>
            </a:extLst>
          </p:cNvPr>
          <p:cNvSpPr>
            <a:spLocks noGrp="1"/>
          </p:cNvSpPr>
          <p:nvPr>
            <p:ph idx="1"/>
          </p:nvPr>
        </p:nvSpPr>
        <p:spPr/>
        <p:txBody>
          <a:bodyPr/>
          <a:lstStyle/>
          <a:p>
            <a:r>
              <a:rPr lang="en-US" dirty="0"/>
              <a:t>ACAA requirement for assistance with boarding, deplaning, and connections</a:t>
            </a:r>
          </a:p>
          <a:p>
            <a:r>
              <a:rPr lang="en-US" dirty="0"/>
              <a:t>Wheelchair users currently transfer to/from seats – use of aisle chairs &amp; experience untrained personnel</a:t>
            </a:r>
          </a:p>
          <a:p>
            <a:r>
              <a:rPr lang="en-US" dirty="0"/>
              <a:t>Current aircrafts lack accessible path of travel</a:t>
            </a:r>
          </a:p>
        </p:txBody>
      </p:sp>
      <p:sp>
        <p:nvSpPr>
          <p:cNvPr id="3" name="Title 2">
            <a:extLst>
              <a:ext uri="{FF2B5EF4-FFF2-40B4-BE49-F238E27FC236}">
                <a16:creationId xmlns:a16="http://schemas.microsoft.com/office/drawing/2014/main" id="{8608F304-2C3A-7346-AFF3-A921E69CE45C}"/>
              </a:ext>
            </a:extLst>
          </p:cNvPr>
          <p:cNvSpPr>
            <a:spLocks noGrp="1"/>
          </p:cNvSpPr>
          <p:nvPr>
            <p:ph type="title"/>
          </p:nvPr>
        </p:nvSpPr>
        <p:spPr/>
        <p:txBody>
          <a:bodyPr/>
          <a:lstStyle/>
          <a:p>
            <a:r>
              <a:rPr lang="en-US" dirty="0"/>
              <a:t>Boarding, Deplaning, &amp; Transfers</a:t>
            </a:r>
          </a:p>
        </p:txBody>
      </p:sp>
    </p:spTree>
    <p:extLst>
      <p:ext uri="{BB962C8B-B14F-4D97-AF65-F5344CB8AC3E}">
        <p14:creationId xmlns:p14="http://schemas.microsoft.com/office/powerpoint/2010/main" val="1533880538"/>
      </p:ext>
    </p:extLst>
  </p:cSld>
  <p:clrMapOvr>
    <a:masterClrMapping/>
  </p:clrMapOvr>
</p:sld>
</file>

<file path=ppt/theme/theme1.xml><?xml version="1.0" encoding="utf-8"?>
<a:theme xmlns:a="http://schemas.openxmlformats.org/drawingml/2006/main" name="Office Theme">
  <a:themeElements>
    <a:clrScheme name="PVA Theme">
      <a:dk1>
        <a:sysClr val="windowText" lastClr="000000"/>
      </a:dk1>
      <a:lt1>
        <a:sysClr val="window" lastClr="FFFFFF"/>
      </a:lt1>
      <a:dk2>
        <a:srgbClr val="B2282E"/>
      </a:dk2>
      <a:lt2>
        <a:srgbClr val="006098"/>
      </a:lt2>
      <a:accent1>
        <a:srgbClr val="B2282E"/>
      </a:accent1>
      <a:accent2>
        <a:srgbClr val="25344A"/>
      </a:accent2>
      <a:accent3>
        <a:srgbClr val="A5A5A5"/>
      </a:accent3>
      <a:accent4>
        <a:srgbClr val="000000"/>
      </a:accent4>
      <a:accent5>
        <a:srgbClr val="4BAC00"/>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3909</TotalTime>
  <Words>1068</Words>
  <Application>Microsoft Office PowerPoint</Application>
  <PresentationFormat>On-screen Show (4:3)</PresentationFormat>
  <Paragraphs>108</Paragraphs>
  <Slides>16</Slides>
  <Notes>2</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Air Carrier Access Act (1986) </vt:lpstr>
      <vt:lpstr>DOT Passenger Bill of Rights (2022)</vt:lpstr>
      <vt:lpstr>Filing Air Travel Complaints</vt:lpstr>
      <vt:lpstr>Air Carriers &amp; Effective Communication</vt:lpstr>
      <vt:lpstr>Air Carriers &amp; Effective Communication</vt:lpstr>
      <vt:lpstr>Air Carriers &amp; Effective Communication</vt:lpstr>
      <vt:lpstr>Air Carriers &amp; Effective Communication</vt:lpstr>
      <vt:lpstr>Boarding, Deplaning, &amp; Transfers</vt:lpstr>
      <vt:lpstr>Stowage of Wheelchairs and Scooters</vt:lpstr>
      <vt:lpstr>Study on In-Cabin Wheelchair Restraints</vt:lpstr>
      <vt:lpstr>History of Private Right of Action</vt:lpstr>
      <vt:lpstr>Air Carrier Access Amendments Act S. 545/ H.R. 1267</vt:lpstr>
      <vt:lpstr>2023 FAA Reauthorization</vt:lpstr>
      <vt:lpstr>Pending Regulatory Action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kevinj</dc:creator>
  <cp:lastModifiedBy>Heather Ansley</cp:lastModifiedBy>
  <cp:revision>85</cp:revision>
  <dcterms:created xsi:type="dcterms:W3CDTF">2020-01-02T18:32:48Z</dcterms:created>
  <dcterms:modified xsi:type="dcterms:W3CDTF">2023-03-06T16:40:58Z</dcterms:modified>
</cp:coreProperties>
</file>